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cf3aef92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cf3aef92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\min_{C} \quad ||C||_2^2\\</a:t>
            </a:r>
            <a:endParaRPr/>
          </a:p>
          <a:p>
            <a:pPr indent="0" lvl="0" marL="0" rtl="0" algn="l">
              <a:spcBef>
                <a:spcPts val="0"/>
              </a:spcBef>
              <a:spcAft>
                <a:spcPts val="0"/>
              </a:spcAft>
              <a:buNone/>
            </a:pPr>
            <a:r>
              <a:rPr lang="en"/>
              <a:t>\textrm{subj. to: } \quad WC = 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cf3aef92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cf3aef92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\min_{C} \quad ||C||_2^2\\</a:t>
            </a:r>
            <a:endParaRPr/>
          </a:p>
          <a:p>
            <a:pPr indent="0" lvl="0" marL="0" rtl="0" algn="l">
              <a:spcBef>
                <a:spcPts val="0"/>
              </a:spcBef>
              <a:spcAft>
                <a:spcPts val="0"/>
              </a:spcAft>
              <a:buNone/>
            </a:pPr>
            <a:r>
              <a:rPr lang="en"/>
              <a:t>\textrm{subj. to: } \quad WC = 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cf3aef92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cf3aef92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\min_{C} \quad ||C||_2^2\\</a:t>
            </a:r>
            <a:endParaRPr/>
          </a:p>
          <a:p>
            <a:pPr indent="0" lvl="0" marL="0" rtl="0" algn="l">
              <a:spcBef>
                <a:spcPts val="0"/>
              </a:spcBef>
              <a:spcAft>
                <a:spcPts val="0"/>
              </a:spcAft>
              <a:buNone/>
            </a:pPr>
            <a:r>
              <a:rPr lang="en"/>
              <a:t>\textrm{subj. to: } \quad WC = 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cf3aef92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cf3aef92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\min_{C} \quad ||C||_2^2\\</a:t>
            </a:r>
            <a:endParaRPr/>
          </a:p>
          <a:p>
            <a:pPr indent="0" lvl="0" marL="0" rtl="0" algn="l">
              <a:spcBef>
                <a:spcPts val="0"/>
              </a:spcBef>
              <a:spcAft>
                <a:spcPts val="0"/>
              </a:spcAft>
              <a:buNone/>
            </a:pPr>
            <a:r>
              <a:rPr lang="en"/>
              <a:t>\textrm{subj. to: } \quad WC = 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cf3aef92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cf3aef92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\min_{C} \quad ||C||_2^2\\</a:t>
            </a:r>
            <a:endParaRPr/>
          </a:p>
          <a:p>
            <a:pPr indent="0" lvl="0" marL="0" rtl="0" algn="l">
              <a:spcBef>
                <a:spcPts val="0"/>
              </a:spcBef>
              <a:spcAft>
                <a:spcPts val="0"/>
              </a:spcAft>
              <a:buNone/>
            </a:pPr>
            <a:r>
              <a:rPr lang="en"/>
              <a:t>\textrm{subj. to: } \quad WC = 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6e3520a1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e3520a1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ce7a50c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ce7a50c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7d0fc1cc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d0fc1cc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ce7a50c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ce7a50c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f_{\textrm{int}} = \min ( f_{\textrm{int,left}}, f_{\textrm{int,right}})</a:t>
            </a:r>
            <a:endParaRPr/>
          </a:p>
          <a:p>
            <a:pPr indent="0" lvl="0" marL="0" rtl="0" algn="l">
              <a:spcBef>
                <a:spcPts val="0"/>
              </a:spcBef>
              <a:spcAft>
                <a:spcPts val="0"/>
              </a:spcAft>
              <a:buNone/>
            </a:pPr>
            <a:r>
              <a:rPr lang="en"/>
              <a:t>\begin{pmatrix} f_{1,x}\\ f_{1,y}\end{pmatrix}</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7d0fc1ccd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d0fc1cc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6934c96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6934c9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cf3aef92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cf3aef92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cf3aef92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cf3aef92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ce10fd7c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ce10fd7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Friction cone is convex; this is something Rachel will go into more detail later in how this can be exploited.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ce1d522b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ce1d522b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ce1d522b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ce1d522b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ce1d522b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ce1d522b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7ce10fd7c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ce10fd7c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of a solution \lambda_0 from the i’th constraint plane.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7ce69d249c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ce69d249c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Also, we want a fast way to compute this metric so we can evaluate many grasps while searching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cfd0180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cfd0180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6934c96c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6934c96c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6934c96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6934c96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7d0404b74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d0404b74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planar case, for each contact the force, fl and fr are unit vectors along the boundaries. Fi is given by a convex combination of forces along the extrema of the friction cone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7d0404b74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d0404b74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7ce10fd7c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ce10fd7c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the max value of the wrench module means ...so that Q becomes the maximal magnitude of wrench that could be resisted in the worst direction, we can state that some directions where the reaction wrench can be greater but we want to be assured we get a lower bound over all directions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7d0404b74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d0404b74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7d0404b74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7d0404b74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7ce69d249c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7ce69d249c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 note about task ellispoid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7ce69d249c_2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7ce69d249c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formula give a fast way to compute the metric starting from the primitive wrenches that describe each contact, the metric Q is the distance of nearest facet of the convex hull from the origin in wrench space.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7d0c3296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7d0c3296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ce1d522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ce1d522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7ce69d249c_2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ce69d249c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6934c96c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6934c96c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b6f5bc08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cb6f5bc08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cb6f5bc08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cb6f5bc08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cb6f5bc08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cb6f5bc08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b6f5bc08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b6f5bc08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cb6f5bc08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cb6f5bc08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cb6f5bc08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cb6f5bc08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cb6f5bc08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cb6f5bc08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b6f5bc08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b6f5bc08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b6f5bc08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b6f5bc08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cb6f5bc08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cb6f5bc08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6934c96c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6934c96c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cb6f5bc08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cb6f5bc0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cb6f5bc08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cb6f5bc08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cb6f5bc08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cb6f5bc08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7d0fc1cc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7d0fc1cc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7ce1d522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7ce1d522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ce1d522b7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ce1d522b7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\min_{C} \quad ||C||_2^2\\</a:t>
            </a:r>
            <a:endParaRPr/>
          </a:p>
          <a:p>
            <a:pPr indent="0" lvl="0" marL="0" rtl="0" algn="l">
              <a:spcBef>
                <a:spcPts val="0"/>
              </a:spcBef>
              <a:spcAft>
                <a:spcPts val="0"/>
              </a:spcAft>
              <a:buNone/>
            </a:pPr>
            <a:r>
              <a:rPr lang="en"/>
              <a:t>\textrm{subj. to: } \quad WC = 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cd4f975f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cd4f975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 Matrix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7ce69d249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ce69d249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 Matrix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cf3aef92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cf3aef92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\min_{C} \quad ||C||_2^2\\</a:t>
            </a:r>
            <a:endParaRPr/>
          </a:p>
          <a:p>
            <a:pPr indent="0" lvl="0" marL="0" rtl="0" algn="l">
              <a:spcBef>
                <a:spcPts val="0"/>
              </a:spcBef>
              <a:spcAft>
                <a:spcPts val="0"/>
              </a:spcAft>
              <a:buNone/>
            </a:pPr>
            <a:r>
              <a:rPr lang="en"/>
              <a:t>\textrm{subj. to: } \quad WC = 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hyperlink" Target="https://en.wikipedia.org/wiki/Minkowski_addition" TargetMode="External"/><Relationship Id="rId5" Type="http://schemas.openxmlformats.org/officeDocument/2006/relationships/image" Target="../media/image48.png"/><Relationship Id="rId6" Type="http://schemas.openxmlformats.org/officeDocument/2006/relationships/hyperlink" Target="https://en.wikipedia.org/wiki/Convex_hu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42.png"/><Relationship Id="rId6"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58.png"/><Relationship Id="rId9" Type="http://schemas.openxmlformats.org/officeDocument/2006/relationships/image" Target="../media/image54.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52.png"/><Relationship Id="rId8"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hyperlink" Target="https://www.webdepot.umontreal.ca/Usagers/p1038321/MonDepotPublic/ift3150/avancement.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raspit-simulator.github.io/" TargetMode="External"/><Relationship Id="rId4" Type="http://schemas.openxmlformats.org/officeDocument/2006/relationships/image" Target="../media/image66.png"/><Relationship Id="rId5"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youtu.be/2AyQYCc4HRo"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49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Internal Grasp Forces &amp;</a:t>
            </a:r>
            <a:endParaRPr sz="3600"/>
          </a:p>
          <a:p>
            <a:pPr indent="0" lvl="0" marL="0" rtl="0" algn="ctr">
              <a:spcBef>
                <a:spcPts val="0"/>
              </a:spcBef>
              <a:spcAft>
                <a:spcPts val="0"/>
              </a:spcAft>
              <a:buNone/>
            </a:pPr>
            <a:r>
              <a:rPr lang="en" sz="3600"/>
              <a:t>Metrics for Optimal Grasps</a:t>
            </a:r>
            <a:endParaRPr sz="3600"/>
          </a:p>
        </p:txBody>
      </p:sp>
      <p:sp>
        <p:nvSpPr>
          <p:cNvPr id="55" name="Google Shape;55;p13"/>
          <p:cNvSpPr txBox="1"/>
          <p:nvPr>
            <p:ph idx="1" type="subTitle"/>
          </p:nvPr>
        </p:nvSpPr>
        <p:spPr>
          <a:xfrm>
            <a:off x="1610075" y="2175450"/>
            <a:ext cx="6230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Niccolo, Mattia, Jasmine</a:t>
            </a:r>
            <a:endParaRPr sz="1800"/>
          </a:p>
        </p:txBody>
      </p:sp>
      <p:pic>
        <p:nvPicPr>
          <p:cNvPr id="56" name="Google Shape;56;p13"/>
          <p:cNvPicPr preferRelativeResize="0"/>
          <p:nvPr/>
        </p:nvPicPr>
        <p:blipFill>
          <a:blip r:embed="rId3">
            <a:alphaModFix/>
          </a:blip>
          <a:stretch>
            <a:fillRect/>
          </a:stretch>
        </p:blipFill>
        <p:spPr>
          <a:xfrm>
            <a:off x="1495425" y="3028950"/>
            <a:ext cx="6153150" cy="1733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2-fingered hand</a:t>
            </a:r>
            <a:endParaRPr/>
          </a:p>
        </p:txBody>
      </p:sp>
      <p:grpSp>
        <p:nvGrpSpPr>
          <p:cNvPr id="202" name="Google Shape;202;p22"/>
          <p:cNvGrpSpPr/>
          <p:nvPr/>
        </p:nvGrpSpPr>
        <p:grpSpPr>
          <a:xfrm>
            <a:off x="6248775" y="1872025"/>
            <a:ext cx="1414500" cy="1839144"/>
            <a:chOff x="6172575" y="2024425"/>
            <a:chExt cx="1414500" cy="1839144"/>
          </a:xfrm>
        </p:grpSpPr>
        <p:grpSp>
          <p:nvGrpSpPr>
            <p:cNvPr id="203" name="Google Shape;203;p22"/>
            <p:cNvGrpSpPr/>
            <p:nvPr/>
          </p:nvGrpSpPr>
          <p:grpSpPr>
            <a:xfrm>
              <a:off x="6172575" y="2024425"/>
              <a:ext cx="1414500" cy="1839144"/>
              <a:chOff x="1295775" y="2176825"/>
              <a:chExt cx="1414500" cy="1839144"/>
            </a:xfrm>
          </p:grpSpPr>
          <p:sp>
            <p:nvSpPr>
              <p:cNvPr id="204" name="Google Shape;204;p22"/>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rot="10800000">
                <a:off x="1865950" y="2176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7" name="Google Shape;207;p22"/>
            <p:cNvCxnSpPr/>
            <p:nvPr/>
          </p:nvCxnSpPr>
          <p:spPr>
            <a:xfrm flipH="1">
              <a:off x="6879525" y="2930050"/>
              <a:ext cx="300" cy="278700"/>
            </a:xfrm>
            <a:prstGeom prst="straightConnector1">
              <a:avLst/>
            </a:prstGeom>
            <a:noFill/>
            <a:ln cap="flat" cmpd="sng" w="9525">
              <a:solidFill>
                <a:srgbClr val="FF0000"/>
              </a:solidFill>
              <a:prstDash val="solid"/>
              <a:round/>
              <a:headEnd len="med" w="med" type="oval"/>
              <a:tailEnd len="med" w="med" type="triangle"/>
            </a:ln>
          </p:spPr>
        </p:cxnSp>
        <p:cxnSp>
          <p:nvCxnSpPr>
            <p:cNvPr id="208" name="Google Shape;208;p22"/>
            <p:cNvCxnSpPr/>
            <p:nvPr/>
          </p:nvCxnSpPr>
          <p:spPr>
            <a:xfrm rot="10800000">
              <a:off x="6879825" y="3262200"/>
              <a:ext cx="0" cy="246600"/>
            </a:xfrm>
            <a:prstGeom prst="straightConnector1">
              <a:avLst/>
            </a:prstGeom>
            <a:noFill/>
            <a:ln cap="flat" cmpd="sng" w="9525">
              <a:solidFill>
                <a:srgbClr val="0000FF"/>
              </a:solidFill>
              <a:prstDash val="solid"/>
              <a:round/>
              <a:headEnd len="med" w="med" type="none"/>
              <a:tailEnd len="med" w="med" type="triangle"/>
            </a:ln>
          </p:spPr>
        </p:cxnSp>
        <p:cxnSp>
          <p:nvCxnSpPr>
            <p:cNvPr id="209" name="Google Shape;209;p22"/>
            <p:cNvCxnSpPr/>
            <p:nvPr/>
          </p:nvCxnSpPr>
          <p:spPr>
            <a:xfrm flipH="1">
              <a:off x="6879675" y="2356200"/>
              <a:ext cx="300" cy="278700"/>
            </a:xfrm>
            <a:prstGeom prst="straightConnector1">
              <a:avLst/>
            </a:prstGeom>
            <a:noFill/>
            <a:ln cap="flat" cmpd="sng" w="9525">
              <a:solidFill>
                <a:srgbClr val="0000FF"/>
              </a:solidFill>
              <a:prstDash val="solid"/>
              <a:round/>
              <a:headEnd len="med" w="med" type="none"/>
              <a:tailEnd len="med" w="med" type="triangle"/>
            </a:ln>
          </p:spPr>
        </p:cxnSp>
      </p:grpSp>
      <p:sp>
        <p:nvSpPr>
          <p:cNvPr id="210" name="Google Shape;210;p22"/>
          <p:cNvSpPr txBox="1"/>
          <p:nvPr/>
        </p:nvSpPr>
        <p:spPr>
          <a:xfrm>
            <a:off x="6988275" y="2855125"/>
            <a:ext cx="598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mg</a:t>
            </a:r>
            <a:endParaRPr/>
          </a:p>
        </p:txBody>
      </p:sp>
      <p:sp>
        <p:nvSpPr>
          <p:cNvPr id="211" name="Google Shape;211;p22"/>
          <p:cNvSpPr txBox="1"/>
          <p:nvPr/>
        </p:nvSpPr>
        <p:spPr>
          <a:xfrm>
            <a:off x="5824550" y="337997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f</a:t>
            </a:r>
            <a:r>
              <a:rPr b="1" baseline="-25000" lang="en" sz="2000"/>
              <a:t>1</a:t>
            </a:r>
            <a:endParaRPr b="1" baseline="-25000" sz="2000"/>
          </a:p>
        </p:txBody>
      </p:sp>
      <p:sp>
        <p:nvSpPr>
          <p:cNvPr id="212" name="Google Shape;212;p22"/>
          <p:cNvSpPr txBox="1"/>
          <p:nvPr/>
        </p:nvSpPr>
        <p:spPr>
          <a:xfrm>
            <a:off x="5716250" y="1719625"/>
            <a:ext cx="6573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-f</a:t>
            </a:r>
            <a:r>
              <a:rPr b="1" baseline="-25000" lang="en" sz="2000"/>
              <a:t>2</a:t>
            </a:r>
            <a:endParaRPr b="1" baseline="-25000" sz="2000"/>
          </a:p>
        </p:txBody>
      </p:sp>
      <p:pic>
        <p:nvPicPr>
          <p:cNvPr id="213" name="Google Shape;213;p22"/>
          <p:cNvPicPr preferRelativeResize="0"/>
          <p:nvPr/>
        </p:nvPicPr>
        <p:blipFill>
          <a:blip r:embed="rId3">
            <a:alphaModFix/>
          </a:blip>
          <a:stretch>
            <a:fillRect/>
          </a:stretch>
        </p:blipFill>
        <p:spPr>
          <a:xfrm>
            <a:off x="1128650" y="3017363"/>
            <a:ext cx="1962475" cy="1298125"/>
          </a:xfrm>
          <a:prstGeom prst="rect">
            <a:avLst/>
          </a:prstGeom>
          <a:noFill/>
          <a:ln>
            <a:noFill/>
          </a:ln>
        </p:spPr>
      </p:pic>
      <p:pic>
        <p:nvPicPr>
          <p:cNvPr id="214" name="Google Shape;214;p22"/>
          <p:cNvPicPr preferRelativeResize="0"/>
          <p:nvPr/>
        </p:nvPicPr>
        <p:blipFill>
          <a:blip r:embed="rId4">
            <a:alphaModFix/>
          </a:blip>
          <a:stretch>
            <a:fillRect/>
          </a:stretch>
        </p:blipFill>
        <p:spPr>
          <a:xfrm>
            <a:off x="901900" y="1452698"/>
            <a:ext cx="2416000" cy="297275"/>
          </a:xfrm>
          <a:prstGeom prst="rect">
            <a:avLst/>
          </a:prstGeom>
          <a:noFill/>
          <a:ln>
            <a:noFill/>
          </a:ln>
        </p:spPr>
      </p:pic>
      <p:sp>
        <p:nvSpPr>
          <p:cNvPr id="215" name="Google Shape;215;p22"/>
          <p:cNvSpPr txBox="1"/>
          <p:nvPr/>
        </p:nvSpPr>
        <p:spPr>
          <a:xfrm>
            <a:off x="782175" y="2024425"/>
            <a:ext cx="3588900" cy="7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rPr>
              <a:t>Up to this point, people thought of the external forces as “manipulating forces” and the internal forces as “grasp forces.”</a:t>
            </a:r>
            <a:endParaRPr>
              <a:solidFill>
                <a:srgbClr val="0B5394"/>
              </a:solidFill>
            </a:endParaRPr>
          </a:p>
          <a:p>
            <a:pPr indent="0" lvl="0" marL="0" rtl="0" algn="l">
              <a:spcBef>
                <a:spcPts val="0"/>
              </a:spcBef>
              <a:spcAft>
                <a:spcPts val="0"/>
              </a:spcAft>
              <a:buNone/>
            </a:pPr>
            <a:r>
              <a:t/>
            </a:r>
            <a:endParaRPr>
              <a:solidFill>
                <a:srgbClr val="0B5394"/>
              </a:solidFill>
            </a:endParaRPr>
          </a:p>
        </p:txBody>
      </p:sp>
      <p:sp>
        <p:nvSpPr>
          <p:cNvPr id="216" name="Google Shape;216;p22"/>
          <p:cNvSpPr txBox="1"/>
          <p:nvPr/>
        </p:nvSpPr>
        <p:spPr>
          <a:xfrm>
            <a:off x="6547175" y="152400"/>
            <a:ext cx="2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Yoshikawa &amp; Nagai (1991)</a:t>
            </a:r>
            <a:endParaRPr/>
          </a:p>
        </p:txBody>
      </p:sp>
      <p:pic>
        <p:nvPicPr>
          <p:cNvPr id="217" name="Google Shape;217;p22"/>
          <p:cNvPicPr preferRelativeResize="0"/>
          <p:nvPr/>
        </p:nvPicPr>
        <p:blipFill>
          <a:blip r:embed="rId5">
            <a:alphaModFix/>
          </a:blip>
          <a:stretch>
            <a:fillRect/>
          </a:stretch>
        </p:blipFill>
        <p:spPr>
          <a:xfrm>
            <a:off x="5716250" y="4163100"/>
            <a:ext cx="2194440" cy="461700"/>
          </a:xfrm>
          <a:prstGeom prst="rect">
            <a:avLst/>
          </a:prstGeom>
          <a:noFill/>
          <a:ln>
            <a:noFill/>
          </a:ln>
        </p:spPr>
      </p:pic>
      <p:sp>
        <p:nvSpPr>
          <p:cNvPr id="218" name="Google Shape;218;p22"/>
          <p:cNvSpPr txBox="1"/>
          <p:nvPr/>
        </p:nvSpPr>
        <p:spPr>
          <a:xfrm>
            <a:off x="2903200" y="3120475"/>
            <a:ext cx="17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Manipulating force </a:t>
            </a:r>
            <a:endParaRPr/>
          </a:p>
        </p:txBody>
      </p:sp>
      <p:sp>
        <p:nvSpPr>
          <p:cNvPr id="219" name="Google Shape;219;p22"/>
          <p:cNvSpPr txBox="1"/>
          <p:nvPr/>
        </p:nvSpPr>
        <p:spPr>
          <a:xfrm>
            <a:off x="3091125" y="3797350"/>
            <a:ext cx="11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Grasp force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the top finger force goes to 0</a:t>
            </a:r>
            <a:endParaRPr/>
          </a:p>
        </p:txBody>
      </p:sp>
      <p:pic>
        <p:nvPicPr>
          <p:cNvPr id="225" name="Google Shape;225;p23"/>
          <p:cNvPicPr preferRelativeResize="0"/>
          <p:nvPr/>
        </p:nvPicPr>
        <p:blipFill>
          <a:blip r:embed="rId3">
            <a:alphaModFix/>
          </a:blip>
          <a:stretch>
            <a:fillRect/>
          </a:stretch>
        </p:blipFill>
        <p:spPr>
          <a:xfrm>
            <a:off x="901900" y="1767700"/>
            <a:ext cx="1962475" cy="1298125"/>
          </a:xfrm>
          <a:prstGeom prst="rect">
            <a:avLst/>
          </a:prstGeom>
          <a:noFill/>
          <a:ln>
            <a:noFill/>
          </a:ln>
        </p:spPr>
      </p:pic>
      <p:sp>
        <p:nvSpPr>
          <p:cNvPr id="226" name="Google Shape;226;p23"/>
          <p:cNvSpPr txBox="1"/>
          <p:nvPr/>
        </p:nvSpPr>
        <p:spPr>
          <a:xfrm>
            <a:off x="960054" y="3420550"/>
            <a:ext cx="2461500" cy="9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What happens in case   </a:t>
            </a:r>
            <a:br>
              <a:rPr lang="en" sz="1600"/>
            </a:br>
            <a:r>
              <a:rPr lang="en" sz="1600"/>
              <a:t>f</a:t>
            </a:r>
            <a:r>
              <a:rPr baseline="-25000" lang="en" sz="1600"/>
              <a:t>2 </a:t>
            </a:r>
            <a:r>
              <a:rPr lang="en" sz="1600"/>
              <a:t>~ 0 and f</a:t>
            </a:r>
            <a:r>
              <a:rPr baseline="-25000" lang="en" sz="1600"/>
              <a:t>1 </a:t>
            </a:r>
            <a:r>
              <a:rPr lang="en" sz="1600"/>
              <a:t>&gt; 0?</a:t>
            </a:r>
            <a:endParaRPr sz="1600"/>
          </a:p>
        </p:txBody>
      </p:sp>
      <p:grpSp>
        <p:nvGrpSpPr>
          <p:cNvPr id="227" name="Google Shape;227;p23"/>
          <p:cNvGrpSpPr/>
          <p:nvPr/>
        </p:nvGrpSpPr>
        <p:grpSpPr>
          <a:xfrm>
            <a:off x="6172575" y="1872025"/>
            <a:ext cx="1414500" cy="1991544"/>
            <a:chOff x="1295775" y="2024425"/>
            <a:chExt cx="1414500" cy="1991544"/>
          </a:xfrm>
        </p:grpSpPr>
        <p:sp>
          <p:nvSpPr>
            <p:cNvPr id="228" name="Google Shape;228;p23"/>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rot="10800000">
              <a:off x="1865950" y="20244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1" name="Google Shape;231;p23"/>
          <p:cNvCxnSpPr/>
          <p:nvPr/>
        </p:nvCxnSpPr>
        <p:spPr>
          <a:xfrm flipH="1">
            <a:off x="6879525" y="2930050"/>
            <a:ext cx="300" cy="278700"/>
          </a:xfrm>
          <a:prstGeom prst="straightConnector1">
            <a:avLst/>
          </a:prstGeom>
          <a:noFill/>
          <a:ln cap="flat" cmpd="sng" w="9525">
            <a:solidFill>
              <a:srgbClr val="FF0000"/>
            </a:solidFill>
            <a:prstDash val="solid"/>
            <a:round/>
            <a:headEnd len="med" w="med" type="oval"/>
            <a:tailEnd len="med" w="med" type="triangle"/>
          </a:ln>
        </p:spPr>
      </p:cxnSp>
      <p:cxnSp>
        <p:nvCxnSpPr>
          <p:cNvPr id="232" name="Google Shape;232;p23"/>
          <p:cNvCxnSpPr/>
          <p:nvPr/>
        </p:nvCxnSpPr>
        <p:spPr>
          <a:xfrm rot="10800000">
            <a:off x="6879825" y="3262200"/>
            <a:ext cx="0" cy="246600"/>
          </a:xfrm>
          <a:prstGeom prst="straightConnector1">
            <a:avLst/>
          </a:prstGeom>
          <a:noFill/>
          <a:ln cap="flat" cmpd="sng" w="9525">
            <a:solidFill>
              <a:srgbClr val="0000FF"/>
            </a:solidFill>
            <a:prstDash val="solid"/>
            <a:round/>
            <a:headEnd len="med" w="med" type="none"/>
            <a:tailEnd len="med" w="med" type="triangle"/>
          </a:ln>
        </p:spPr>
      </p:cxnSp>
      <p:sp>
        <p:nvSpPr>
          <p:cNvPr id="233" name="Google Shape;233;p23"/>
          <p:cNvSpPr txBox="1"/>
          <p:nvPr/>
        </p:nvSpPr>
        <p:spPr>
          <a:xfrm>
            <a:off x="5748350" y="360857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a:t>
            </a:r>
            <a:r>
              <a:rPr b="1" baseline="-25000" lang="en" sz="1800"/>
              <a:t>1</a:t>
            </a:r>
            <a:endParaRPr b="1" baseline="-25000" sz="1800"/>
          </a:p>
        </p:txBody>
      </p:sp>
      <p:sp>
        <p:nvSpPr>
          <p:cNvPr id="234" name="Google Shape;234;p23"/>
          <p:cNvSpPr txBox="1"/>
          <p:nvPr/>
        </p:nvSpPr>
        <p:spPr>
          <a:xfrm>
            <a:off x="5716250" y="171962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a:t>
            </a:r>
            <a:r>
              <a:rPr b="1" baseline="-25000" lang="en" sz="1800"/>
              <a:t>2</a:t>
            </a:r>
            <a:endParaRPr b="1" baseline="-25000"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this make sense?</a:t>
            </a:r>
            <a:endParaRPr/>
          </a:p>
        </p:txBody>
      </p:sp>
      <p:grpSp>
        <p:nvGrpSpPr>
          <p:cNvPr id="240" name="Google Shape;240;p24"/>
          <p:cNvGrpSpPr/>
          <p:nvPr/>
        </p:nvGrpSpPr>
        <p:grpSpPr>
          <a:xfrm>
            <a:off x="6172575" y="1872025"/>
            <a:ext cx="1414500" cy="1991544"/>
            <a:chOff x="1295775" y="2024425"/>
            <a:chExt cx="1414500" cy="1991544"/>
          </a:xfrm>
        </p:grpSpPr>
        <p:sp>
          <p:nvSpPr>
            <p:cNvPr id="241" name="Google Shape;241;p24"/>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rot="10800000">
              <a:off x="1865950" y="20244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4" name="Google Shape;244;p24"/>
          <p:cNvCxnSpPr/>
          <p:nvPr/>
        </p:nvCxnSpPr>
        <p:spPr>
          <a:xfrm flipH="1">
            <a:off x="6879525" y="2930050"/>
            <a:ext cx="300" cy="278700"/>
          </a:xfrm>
          <a:prstGeom prst="straightConnector1">
            <a:avLst/>
          </a:prstGeom>
          <a:noFill/>
          <a:ln cap="flat" cmpd="sng" w="9525">
            <a:solidFill>
              <a:srgbClr val="FF0000"/>
            </a:solidFill>
            <a:prstDash val="solid"/>
            <a:round/>
            <a:headEnd len="med" w="med" type="oval"/>
            <a:tailEnd len="med" w="med" type="triangle"/>
          </a:ln>
        </p:spPr>
      </p:cxnSp>
      <p:cxnSp>
        <p:nvCxnSpPr>
          <p:cNvPr id="245" name="Google Shape;245;p24"/>
          <p:cNvCxnSpPr/>
          <p:nvPr/>
        </p:nvCxnSpPr>
        <p:spPr>
          <a:xfrm rot="10800000">
            <a:off x="6879825" y="3262200"/>
            <a:ext cx="0" cy="246600"/>
          </a:xfrm>
          <a:prstGeom prst="straightConnector1">
            <a:avLst/>
          </a:prstGeom>
          <a:noFill/>
          <a:ln cap="flat" cmpd="sng" w="9525">
            <a:solidFill>
              <a:srgbClr val="0000FF"/>
            </a:solidFill>
            <a:prstDash val="solid"/>
            <a:round/>
            <a:headEnd len="med" w="med" type="none"/>
            <a:tailEnd len="med" w="med" type="triangle"/>
          </a:ln>
        </p:spPr>
      </p:cxnSp>
      <p:pic>
        <p:nvPicPr>
          <p:cNvPr id="246" name="Google Shape;246;p24"/>
          <p:cNvPicPr preferRelativeResize="0"/>
          <p:nvPr/>
        </p:nvPicPr>
        <p:blipFill rotWithShape="1">
          <a:blip r:embed="rId3">
            <a:alphaModFix/>
          </a:blip>
          <a:srcRect b="0" l="0" r="64260" t="0"/>
          <a:stretch/>
        </p:blipFill>
        <p:spPr>
          <a:xfrm>
            <a:off x="836517" y="1643425"/>
            <a:ext cx="701375" cy="1298125"/>
          </a:xfrm>
          <a:prstGeom prst="rect">
            <a:avLst/>
          </a:prstGeom>
          <a:noFill/>
          <a:ln>
            <a:noFill/>
          </a:ln>
        </p:spPr>
      </p:pic>
      <p:pic>
        <p:nvPicPr>
          <p:cNvPr id="247" name="Google Shape;247;p24"/>
          <p:cNvPicPr preferRelativeResize="0"/>
          <p:nvPr/>
        </p:nvPicPr>
        <p:blipFill>
          <a:blip r:embed="rId4">
            <a:alphaModFix/>
          </a:blip>
          <a:stretch>
            <a:fillRect/>
          </a:stretch>
        </p:blipFill>
        <p:spPr>
          <a:xfrm>
            <a:off x="1537884" y="1718247"/>
            <a:ext cx="701375" cy="545514"/>
          </a:xfrm>
          <a:prstGeom prst="rect">
            <a:avLst/>
          </a:prstGeom>
          <a:noFill/>
          <a:ln>
            <a:noFill/>
          </a:ln>
        </p:spPr>
      </p:pic>
      <p:pic>
        <p:nvPicPr>
          <p:cNvPr id="248" name="Google Shape;248;p24"/>
          <p:cNvPicPr preferRelativeResize="0"/>
          <p:nvPr/>
        </p:nvPicPr>
        <p:blipFill>
          <a:blip r:embed="rId5">
            <a:alphaModFix/>
          </a:blip>
          <a:stretch>
            <a:fillRect/>
          </a:stretch>
        </p:blipFill>
        <p:spPr>
          <a:xfrm>
            <a:off x="1508745" y="2397320"/>
            <a:ext cx="759650" cy="475553"/>
          </a:xfrm>
          <a:prstGeom prst="rect">
            <a:avLst/>
          </a:prstGeom>
          <a:noFill/>
          <a:ln>
            <a:noFill/>
          </a:ln>
        </p:spPr>
      </p:pic>
      <p:sp>
        <p:nvSpPr>
          <p:cNvPr id="249" name="Google Shape;249;p24"/>
          <p:cNvSpPr txBox="1"/>
          <p:nvPr/>
        </p:nvSpPr>
        <p:spPr>
          <a:xfrm>
            <a:off x="5748350" y="360857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a:t>
            </a:r>
            <a:r>
              <a:rPr b="1" baseline="-25000" lang="en" sz="1800"/>
              <a:t>1</a:t>
            </a:r>
            <a:endParaRPr b="1" baseline="-25000" sz="1800"/>
          </a:p>
        </p:txBody>
      </p:sp>
      <p:sp>
        <p:nvSpPr>
          <p:cNvPr id="250" name="Google Shape;250;p24"/>
          <p:cNvSpPr txBox="1"/>
          <p:nvPr/>
        </p:nvSpPr>
        <p:spPr>
          <a:xfrm>
            <a:off x="5716250" y="187202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a:t>
            </a:r>
            <a:r>
              <a:rPr b="1" baseline="-25000" lang="en" sz="1800"/>
              <a:t>2</a:t>
            </a:r>
            <a:endParaRPr b="1" baseline="-25000"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311700" y="132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Yoshikawa &amp; Nagai (1991)</a:t>
            </a:r>
            <a:endParaRPr/>
          </a:p>
        </p:txBody>
      </p:sp>
      <p:grpSp>
        <p:nvGrpSpPr>
          <p:cNvPr id="256" name="Google Shape;256;p25"/>
          <p:cNvGrpSpPr/>
          <p:nvPr/>
        </p:nvGrpSpPr>
        <p:grpSpPr>
          <a:xfrm>
            <a:off x="6172575" y="1872025"/>
            <a:ext cx="1414500" cy="1991544"/>
            <a:chOff x="1295775" y="2024425"/>
            <a:chExt cx="1414500" cy="1991544"/>
          </a:xfrm>
        </p:grpSpPr>
        <p:sp>
          <p:nvSpPr>
            <p:cNvPr id="257" name="Google Shape;257;p25"/>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rot="10800000">
              <a:off x="1865950" y="20244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0" name="Google Shape;260;p25"/>
          <p:cNvCxnSpPr/>
          <p:nvPr/>
        </p:nvCxnSpPr>
        <p:spPr>
          <a:xfrm flipH="1">
            <a:off x="6879525" y="2930050"/>
            <a:ext cx="300" cy="278700"/>
          </a:xfrm>
          <a:prstGeom prst="straightConnector1">
            <a:avLst/>
          </a:prstGeom>
          <a:noFill/>
          <a:ln cap="flat" cmpd="sng" w="9525">
            <a:solidFill>
              <a:srgbClr val="FF0000"/>
            </a:solidFill>
            <a:prstDash val="solid"/>
            <a:round/>
            <a:headEnd len="med" w="med" type="oval"/>
            <a:tailEnd len="med" w="med" type="triangle"/>
          </a:ln>
        </p:spPr>
      </p:cxnSp>
      <p:cxnSp>
        <p:nvCxnSpPr>
          <p:cNvPr id="261" name="Google Shape;261;p25"/>
          <p:cNvCxnSpPr/>
          <p:nvPr/>
        </p:nvCxnSpPr>
        <p:spPr>
          <a:xfrm rot="10800000">
            <a:off x="6879825" y="3262200"/>
            <a:ext cx="0" cy="246600"/>
          </a:xfrm>
          <a:prstGeom prst="straightConnector1">
            <a:avLst/>
          </a:prstGeom>
          <a:noFill/>
          <a:ln cap="flat" cmpd="sng" w="9525">
            <a:solidFill>
              <a:srgbClr val="0000FF"/>
            </a:solidFill>
            <a:prstDash val="solid"/>
            <a:round/>
            <a:headEnd len="med" w="med" type="none"/>
            <a:tailEnd len="med" w="med" type="triangle"/>
          </a:ln>
        </p:spPr>
      </p:cxnSp>
      <p:pic>
        <p:nvPicPr>
          <p:cNvPr id="262" name="Google Shape;262;p25"/>
          <p:cNvPicPr preferRelativeResize="0"/>
          <p:nvPr/>
        </p:nvPicPr>
        <p:blipFill>
          <a:blip r:embed="rId3">
            <a:alphaModFix/>
          </a:blip>
          <a:stretch>
            <a:fillRect/>
          </a:stretch>
        </p:blipFill>
        <p:spPr>
          <a:xfrm>
            <a:off x="819600" y="2176825"/>
            <a:ext cx="3277825" cy="1567650"/>
          </a:xfrm>
          <a:prstGeom prst="rect">
            <a:avLst/>
          </a:prstGeom>
          <a:noFill/>
          <a:ln>
            <a:noFill/>
          </a:ln>
        </p:spPr>
      </p:pic>
      <p:sp>
        <p:nvSpPr>
          <p:cNvPr id="263" name="Google Shape;263;p25"/>
          <p:cNvSpPr txBox="1"/>
          <p:nvPr/>
        </p:nvSpPr>
        <p:spPr>
          <a:xfrm>
            <a:off x="745825" y="838900"/>
            <a:ext cx="3882600" cy="13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Yoshikawa &amp; Nagai (1991) propose a new, nonlinear definition for grasp force and manipulating force that makes more sense intuitively</a:t>
            </a:r>
            <a:endParaRPr sz="1700"/>
          </a:p>
        </p:txBody>
      </p:sp>
      <p:sp>
        <p:nvSpPr>
          <p:cNvPr id="264" name="Google Shape;264;p25"/>
          <p:cNvSpPr txBox="1"/>
          <p:nvPr/>
        </p:nvSpPr>
        <p:spPr>
          <a:xfrm>
            <a:off x="5748350" y="360857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f</a:t>
            </a:r>
            <a:r>
              <a:rPr b="1" baseline="-25000" lang="en" sz="1600"/>
              <a:t>1</a:t>
            </a:r>
            <a:endParaRPr b="1" baseline="-25000" sz="1600"/>
          </a:p>
        </p:txBody>
      </p:sp>
      <p:sp>
        <p:nvSpPr>
          <p:cNvPr id="265" name="Google Shape;265;p25"/>
          <p:cNvSpPr txBox="1"/>
          <p:nvPr/>
        </p:nvSpPr>
        <p:spPr>
          <a:xfrm>
            <a:off x="5716250" y="187202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f</a:t>
            </a:r>
            <a:r>
              <a:rPr b="1" baseline="-25000" lang="en" sz="1600"/>
              <a:t>2</a:t>
            </a:r>
            <a:endParaRPr b="1" baseline="-25000" sz="1600"/>
          </a:p>
        </p:txBody>
      </p:sp>
      <p:pic>
        <p:nvPicPr>
          <p:cNvPr id="266" name="Google Shape;266;p25"/>
          <p:cNvPicPr preferRelativeResize="0"/>
          <p:nvPr/>
        </p:nvPicPr>
        <p:blipFill>
          <a:blip r:embed="rId4">
            <a:alphaModFix/>
          </a:blip>
          <a:stretch>
            <a:fillRect/>
          </a:stretch>
        </p:blipFill>
        <p:spPr>
          <a:xfrm>
            <a:off x="913850" y="3995169"/>
            <a:ext cx="1990725" cy="76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it make more sense now?</a:t>
            </a:r>
            <a:endParaRPr/>
          </a:p>
        </p:txBody>
      </p:sp>
      <p:grpSp>
        <p:nvGrpSpPr>
          <p:cNvPr id="272" name="Google Shape;272;p26"/>
          <p:cNvGrpSpPr/>
          <p:nvPr/>
        </p:nvGrpSpPr>
        <p:grpSpPr>
          <a:xfrm>
            <a:off x="6172575" y="1872025"/>
            <a:ext cx="1414500" cy="1991544"/>
            <a:chOff x="1295775" y="2024425"/>
            <a:chExt cx="1414500" cy="1991544"/>
          </a:xfrm>
        </p:grpSpPr>
        <p:sp>
          <p:nvSpPr>
            <p:cNvPr id="273" name="Google Shape;273;p26"/>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rot="10800000">
              <a:off x="1865950" y="20244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6" name="Google Shape;276;p26"/>
          <p:cNvCxnSpPr/>
          <p:nvPr/>
        </p:nvCxnSpPr>
        <p:spPr>
          <a:xfrm flipH="1">
            <a:off x="6879525" y="2930050"/>
            <a:ext cx="300" cy="278700"/>
          </a:xfrm>
          <a:prstGeom prst="straightConnector1">
            <a:avLst/>
          </a:prstGeom>
          <a:noFill/>
          <a:ln cap="flat" cmpd="sng" w="9525">
            <a:solidFill>
              <a:srgbClr val="FF0000"/>
            </a:solidFill>
            <a:prstDash val="solid"/>
            <a:round/>
            <a:headEnd len="med" w="med" type="oval"/>
            <a:tailEnd len="med" w="med" type="triangle"/>
          </a:ln>
        </p:spPr>
      </p:cxnSp>
      <p:cxnSp>
        <p:nvCxnSpPr>
          <p:cNvPr id="277" name="Google Shape;277;p26"/>
          <p:cNvCxnSpPr/>
          <p:nvPr/>
        </p:nvCxnSpPr>
        <p:spPr>
          <a:xfrm rot="10800000">
            <a:off x="6879825" y="3262200"/>
            <a:ext cx="0" cy="246600"/>
          </a:xfrm>
          <a:prstGeom prst="straightConnector1">
            <a:avLst/>
          </a:prstGeom>
          <a:noFill/>
          <a:ln cap="flat" cmpd="sng" w="9525">
            <a:solidFill>
              <a:srgbClr val="0000FF"/>
            </a:solidFill>
            <a:prstDash val="solid"/>
            <a:round/>
            <a:headEnd len="med" w="med" type="none"/>
            <a:tailEnd len="med" w="med" type="triangle"/>
          </a:ln>
        </p:spPr>
      </p:cxnSp>
      <p:grpSp>
        <p:nvGrpSpPr>
          <p:cNvPr id="278" name="Google Shape;278;p26"/>
          <p:cNvGrpSpPr/>
          <p:nvPr/>
        </p:nvGrpSpPr>
        <p:grpSpPr>
          <a:xfrm>
            <a:off x="1961667" y="2024425"/>
            <a:ext cx="1258169" cy="1298125"/>
            <a:chOff x="836517" y="1643425"/>
            <a:chExt cx="1258169" cy="1298125"/>
          </a:xfrm>
        </p:grpSpPr>
        <p:pic>
          <p:nvPicPr>
            <p:cNvPr id="279" name="Google Shape;279;p26"/>
            <p:cNvPicPr preferRelativeResize="0"/>
            <p:nvPr/>
          </p:nvPicPr>
          <p:blipFill rotWithShape="1">
            <a:blip r:embed="rId3">
              <a:alphaModFix/>
            </a:blip>
            <a:srcRect b="0" l="0" r="64260" t="0"/>
            <a:stretch/>
          </p:blipFill>
          <p:spPr>
            <a:xfrm>
              <a:off x="836517" y="1643425"/>
              <a:ext cx="701375" cy="1298125"/>
            </a:xfrm>
            <a:prstGeom prst="rect">
              <a:avLst/>
            </a:prstGeom>
            <a:noFill/>
            <a:ln>
              <a:noFill/>
            </a:ln>
          </p:spPr>
        </p:pic>
        <p:pic>
          <p:nvPicPr>
            <p:cNvPr id="280" name="Google Shape;280;p26"/>
            <p:cNvPicPr preferRelativeResize="0"/>
            <p:nvPr/>
          </p:nvPicPr>
          <p:blipFill>
            <a:blip r:embed="rId4">
              <a:alphaModFix/>
            </a:blip>
            <a:stretch>
              <a:fillRect/>
            </a:stretch>
          </p:blipFill>
          <p:spPr>
            <a:xfrm>
              <a:off x="1715025" y="2299000"/>
              <a:ext cx="347136" cy="545500"/>
            </a:xfrm>
            <a:prstGeom prst="rect">
              <a:avLst/>
            </a:prstGeom>
            <a:noFill/>
            <a:ln>
              <a:noFill/>
            </a:ln>
          </p:spPr>
        </p:pic>
        <p:pic>
          <p:nvPicPr>
            <p:cNvPr id="281" name="Google Shape;281;p26"/>
            <p:cNvPicPr preferRelativeResize="0"/>
            <p:nvPr/>
          </p:nvPicPr>
          <p:blipFill>
            <a:blip r:embed="rId5">
              <a:alphaModFix/>
            </a:blip>
            <a:stretch>
              <a:fillRect/>
            </a:stretch>
          </p:blipFill>
          <p:spPr>
            <a:xfrm>
              <a:off x="1682486" y="1741086"/>
              <a:ext cx="412200" cy="520339"/>
            </a:xfrm>
            <a:prstGeom prst="rect">
              <a:avLst/>
            </a:prstGeom>
            <a:noFill/>
            <a:ln>
              <a:noFill/>
            </a:ln>
          </p:spPr>
        </p:pic>
      </p:grpSp>
      <p:sp>
        <p:nvSpPr>
          <p:cNvPr id="282" name="Google Shape;282;p26"/>
          <p:cNvSpPr txBox="1"/>
          <p:nvPr/>
        </p:nvSpPr>
        <p:spPr>
          <a:xfrm>
            <a:off x="5748350" y="360857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a:t>
            </a:r>
            <a:r>
              <a:rPr b="1" baseline="-25000" lang="en" sz="1800"/>
              <a:t>1</a:t>
            </a:r>
            <a:endParaRPr b="1" baseline="-25000" sz="1800"/>
          </a:p>
        </p:txBody>
      </p:sp>
      <p:sp>
        <p:nvSpPr>
          <p:cNvPr id="283" name="Google Shape;283;p26"/>
          <p:cNvSpPr txBox="1"/>
          <p:nvPr/>
        </p:nvSpPr>
        <p:spPr>
          <a:xfrm>
            <a:off x="5716250" y="187202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a:t>
            </a:r>
            <a:r>
              <a:rPr b="1" baseline="-25000" lang="en" sz="1800"/>
              <a:t>2</a:t>
            </a:r>
            <a:endParaRPr b="1" baseline="-25000"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289" name="Google Shape;28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Physical demo with le mani?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8"/>
          <p:cNvSpPr txBox="1"/>
          <p:nvPr>
            <p:ph type="title"/>
          </p:nvPr>
        </p:nvSpPr>
        <p:spPr>
          <a:xfrm>
            <a:off x="311700" y="17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used in the Dexter hand</a:t>
            </a:r>
            <a:r>
              <a:rPr lang="en" sz="1800"/>
              <a:t>      (W. Griffin thesis)</a:t>
            </a:r>
            <a:endParaRPr sz="1800"/>
          </a:p>
        </p:txBody>
      </p:sp>
      <p:pic>
        <p:nvPicPr>
          <p:cNvPr id="295" name="Google Shape;295;p28"/>
          <p:cNvPicPr preferRelativeResize="0"/>
          <p:nvPr/>
        </p:nvPicPr>
        <p:blipFill>
          <a:blip r:embed="rId3">
            <a:alphaModFix/>
          </a:blip>
          <a:stretch>
            <a:fillRect/>
          </a:stretch>
        </p:blipFill>
        <p:spPr>
          <a:xfrm>
            <a:off x="1120700" y="1407050"/>
            <a:ext cx="7038975" cy="260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sp>
        <p:nvSpPr>
          <p:cNvPr id="300" name="Google Shape;300;p29"/>
          <p:cNvSpPr txBox="1"/>
          <p:nvPr>
            <p:ph type="title"/>
          </p:nvPr>
        </p:nvSpPr>
        <p:spPr>
          <a:xfrm>
            <a:off x="311700" y="105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Harvard Hand example in assignment</a:t>
            </a:r>
            <a:endParaRPr/>
          </a:p>
        </p:txBody>
      </p:sp>
      <p:sp>
        <p:nvSpPr>
          <p:cNvPr id="301" name="Google Shape;301;p29"/>
          <p:cNvSpPr txBox="1"/>
          <p:nvPr>
            <p:ph idx="1" type="body"/>
          </p:nvPr>
        </p:nvSpPr>
        <p:spPr>
          <a:xfrm>
            <a:off x="311700" y="754275"/>
            <a:ext cx="3363900" cy="42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Firm mode: </a:t>
            </a:r>
            <a:endParaRPr/>
          </a:p>
          <a:p>
            <a:pPr indent="-342900" lvl="0" marL="457200" rtl="0" algn="l">
              <a:spcBef>
                <a:spcPts val="1600"/>
              </a:spcBef>
              <a:spcAft>
                <a:spcPts val="0"/>
              </a:spcAft>
              <a:buSzPts val="1800"/>
              <a:buChar char="●"/>
            </a:pPr>
            <a:r>
              <a:rPr lang="en"/>
              <a:t>[Kx] is relatively high</a:t>
            </a:r>
            <a:endParaRPr/>
          </a:p>
          <a:p>
            <a:pPr indent="-342900" lvl="0" marL="457200" rtl="0" algn="l">
              <a:spcBef>
                <a:spcPts val="0"/>
              </a:spcBef>
              <a:spcAft>
                <a:spcPts val="0"/>
              </a:spcAft>
              <a:buSzPts val="1800"/>
              <a:buChar char="●"/>
            </a:pPr>
            <a:r>
              <a:rPr lang="en"/>
              <a:t>kf is not too high (let internal force vary if needed)</a:t>
            </a:r>
            <a:endParaRPr/>
          </a:p>
          <a:p>
            <a:pPr indent="0" lvl="0" marL="0" rtl="0" algn="l">
              <a:spcBef>
                <a:spcPts val="1600"/>
              </a:spcBef>
              <a:spcAft>
                <a:spcPts val="0"/>
              </a:spcAft>
              <a:buNone/>
            </a:pPr>
            <a:r>
              <a:rPr lang="en"/>
              <a:t>Clingy mode:</a:t>
            </a:r>
            <a:endParaRPr/>
          </a:p>
          <a:p>
            <a:pPr indent="-342900" lvl="0" marL="457200" rtl="0" algn="l">
              <a:spcBef>
                <a:spcPts val="1600"/>
              </a:spcBef>
              <a:spcAft>
                <a:spcPts val="0"/>
              </a:spcAft>
              <a:buSzPts val="1800"/>
              <a:buChar char="●"/>
            </a:pPr>
            <a:r>
              <a:rPr lang="en"/>
              <a:t>[Kx] is soft (let object comply)</a:t>
            </a:r>
            <a:endParaRPr/>
          </a:p>
          <a:p>
            <a:pPr indent="-342900" lvl="0" marL="457200" rtl="0" algn="l">
              <a:spcBef>
                <a:spcPts val="0"/>
              </a:spcBef>
              <a:spcAft>
                <a:spcPts val="0"/>
              </a:spcAft>
              <a:buSzPts val="1800"/>
              <a:buChar char="●"/>
            </a:pPr>
            <a:r>
              <a:rPr lang="en"/>
              <a:t>kf is relatively high (control internal force vigorously)</a:t>
            </a:r>
            <a:endParaRPr/>
          </a:p>
        </p:txBody>
      </p:sp>
      <p:sp>
        <p:nvSpPr>
          <p:cNvPr id="302" name="Google Shape;302;p29"/>
          <p:cNvSpPr txBox="1"/>
          <p:nvPr/>
        </p:nvSpPr>
        <p:spPr>
          <a:xfrm>
            <a:off x="4449575" y="1353325"/>
            <a:ext cx="4477500" cy="3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%Object stiffness </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Kx = [ 1 0 0 ;</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0 1 0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0 0 1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%Commanded external forces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F_ext = Fe_bias - Kx*dx_obj;</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Commanded internal forces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f_int = fi_des + kf*(fi_des - fi_meas);</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%Total forces [Fex, Fey, Me, Fint]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F_obj     = [F_ext;</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f_int];</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03" name="Google Shape;303;p29"/>
          <p:cNvSpPr txBox="1"/>
          <p:nvPr/>
        </p:nvSpPr>
        <p:spPr>
          <a:xfrm>
            <a:off x="4449575" y="754275"/>
            <a:ext cx="268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HandControl.m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0"/>
          <p:cNvSpPr txBox="1"/>
          <p:nvPr>
            <p:ph type="title"/>
          </p:nvPr>
        </p:nvSpPr>
        <p:spPr>
          <a:xfrm>
            <a:off x="311700" y="17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used in the Dexter hand</a:t>
            </a:r>
            <a:r>
              <a:rPr lang="en" sz="1800"/>
              <a:t>      (W. Griffin thesis. p190)</a:t>
            </a:r>
            <a:endParaRPr sz="1800"/>
          </a:p>
        </p:txBody>
      </p:sp>
      <p:sp>
        <p:nvSpPr>
          <p:cNvPr id="309" name="Google Shape;309;p30"/>
          <p:cNvSpPr txBox="1"/>
          <p:nvPr>
            <p:ph idx="1" type="body"/>
          </p:nvPr>
        </p:nvSpPr>
        <p:spPr>
          <a:xfrm>
            <a:off x="311700" y="1152475"/>
            <a:ext cx="408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i="1" lang="en"/>
              <a:t>Left</a:t>
            </a:r>
            <a:r>
              <a:rPr lang="en"/>
              <a:t>-internal force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i="1"/>
          </a:p>
          <a:p>
            <a:pPr indent="-342900" lvl="0" marL="457200" rtl="0" algn="l">
              <a:spcBef>
                <a:spcPts val="1600"/>
              </a:spcBef>
              <a:spcAft>
                <a:spcPts val="0"/>
              </a:spcAft>
              <a:buSzPts val="1800"/>
              <a:buChar char="●"/>
            </a:pPr>
            <a:r>
              <a:rPr i="1" lang="en"/>
              <a:t>Right</a:t>
            </a:r>
            <a:r>
              <a:rPr lang="en"/>
              <a:t>-internal force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Clr>
                <a:schemeClr val="lt1"/>
              </a:buClr>
              <a:buSzPts val="1800"/>
              <a:buChar char="●"/>
            </a:pPr>
            <a:r>
              <a:t/>
            </a:r>
            <a:endParaRPr>
              <a:solidFill>
                <a:schemeClr val="lt1"/>
              </a:solidFill>
            </a:endParaRPr>
          </a:p>
        </p:txBody>
      </p:sp>
      <p:pic>
        <p:nvPicPr>
          <p:cNvPr id="310" name="Google Shape;310;p30"/>
          <p:cNvPicPr preferRelativeResize="0"/>
          <p:nvPr/>
        </p:nvPicPr>
        <p:blipFill>
          <a:blip r:embed="rId3">
            <a:alphaModFix/>
          </a:blip>
          <a:stretch>
            <a:fillRect/>
          </a:stretch>
        </p:blipFill>
        <p:spPr>
          <a:xfrm>
            <a:off x="4226438" y="1112700"/>
            <a:ext cx="2153700" cy="603909"/>
          </a:xfrm>
          <a:prstGeom prst="rect">
            <a:avLst/>
          </a:prstGeom>
          <a:noFill/>
          <a:ln>
            <a:noFill/>
          </a:ln>
        </p:spPr>
      </p:pic>
      <p:pic>
        <p:nvPicPr>
          <p:cNvPr id="311" name="Google Shape;311;p30"/>
          <p:cNvPicPr preferRelativeResize="0"/>
          <p:nvPr/>
        </p:nvPicPr>
        <p:blipFill>
          <a:blip r:embed="rId4">
            <a:alphaModFix/>
          </a:blip>
          <a:stretch>
            <a:fillRect/>
          </a:stretch>
        </p:blipFill>
        <p:spPr>
          <a:xfrm>
            <a:off x="4226451" y="2682975"/>
            <a:ext cx="2346975" cy="512725"/>
          </a:xfrm>
          <a:prstGeom prst="rect">
            <a:avLst/>
          </a:prstGeom>
          <a:noFill/>
          <a:ln>
            <a:noFill/>
          </a:ln>
        </p:spPr>
      </p:pic>
      <p:cxnSp>
        <p:nvCxnSpPr>
          <p:cNvPr id="312" name="Google Shape;312;p30"/>
          <p:cNvCxnSpPr>
            <a:stCxn id="313" idx="0"/>
          </p:cNvCxnSpPr>
          <p:nvPr/>
        </p:nvCxnSpPr>
        <p:spPr>
          <a:xfrm flipH="1" rot="10800000">
            <a:off x="5536896" y="1524000"/>
            <a:ext cx="1500" cy="192600"/>
          </a:xfrm>
          <a:prstGeom prst="straightConnector1">
            <a:avLst/>
          </a:prstGeom>
          <a:noFill/>
          <a:ln cap="flat" cmpd="sng" w="9525">
            <a:solidFill>
              <a:schemeClr val="dk2"/>
            </a:solidFill>
            <a:prstDash val="solid"/>
            <a:round/>
            <a:headEnd len="med" w="med" type="none"/>
            <a:tailEnd len="med" w="med" type="triangle"/>
          </a:ln>
        </p:spPr>
      </p:cxnSp>
      <p:cxnSp>
        <p:nvCxnSpPr>
          <p:cNvPr id="314" name="Google Shape;314;p30"/>
          <p:cNvCxnSpPr/>
          <p:nvPr/>
        </p:nvCxnSpPr>
        <p:spPr>
          <a:xfrm flipH="1" rot="10800000">
            <a:off x="5595621" y="3073800"/>
            <a:ext cx="1500" cy="192600"/>
          </a:xfrm>
          <a:prstGeom prst="straightConnector1">
            <a:avLst/>
          </a:prstGeom>
          <a:noFill/>
          <a:ln cap="flat" cmpd="sng" w="9525">
            <a:solidFill>
              <a:schemeClr val="dk2"/>
            </a:solidFill>
            <a:prstDash val="solid"/>
            <a:round/>
            <a:headEnd len="med" w="med" type="none"/>
            <a:tailEnd len="med" w="med" type="triangle"/>
          </a:ln>
        </p:spPr>
      </p:cxnSp>
      <p:pic>
        <p:nvPicPr>
          <p:cNvPr id="315" name="Google Shape;315;p30"/>
          <p:cNvPicPr preferRelativeResize="0"/>
          <p:nvPr/>
        </p:nvPicPr>
        <p:blipFill>
          <a:blip r:embed="rId5">
            <a:alphaModFix/>
          </a:blip>
          <a:stretch>
            <a:fillRect/>
          </a:stretch>
        </p:blipFill>
        <p:spPr>
          <a:xfrm>
            <a:off x="3946225" y="4324300"/>
            <a:ext cx="3181350" cy="314325"/>
          </a:xfrm>
          <a:prstGeom prst="rect">
            <a:avLst/>
          </a:prstGeom>
          <a:noFill/>
          <a:ln>
            <a:noFill/>
          </a:ln>
        </p:spPr>
      </p:pic>
      <p:sp>
        <p:nvSpPr>
          <p:cNvPr id="316" name="Google Shape;316;p30"/>
          <p:cNvSpPr txBox="1"/>
          <p:nvPr/>
        </p:nvSpPr>
        <p:spPr>
          <a:xfrm>
            <a:off x="408525" y="4273263"/>
            <a:ext cx="3181200" cy="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Then internal force is:</a:t>
            </a:r>
            <a:endParaRPr/>
          </a:p>
        </p:txBody>
      </p:sp>
      <p:pic>
        <p:nvPicPr>
          <p:cNvPr id="317" name="Google Shape;317;p30"/>
          <p:cNvPicPr preferRelativeResize="0"/>
          <p:nvPr/>
        </p:nvPicPr>
        <p:blipFill>
          <a:blip r:embed="rId6">
            <a:alphaModFix/>
          </a:blip>
          <a:stretch>
            <a:fillRect/>
          </a:stretch>
        </p:blipFill>
        <p:spPr>
          <a:xfrm>
            <a:off x="5208312" y="1695600"/>
            <a:ext cx="658687" cy="623400"/>
          </a:xfrm>
          <a:prstGeom prst="rect">
            <a:avLst/>
          </a:prstGeom>
          <a:noFill/>
          <a:ln>
            <a:noFill/>
          </a:ln>
        </p:spPr>
      </p:pic>
      <p:pic>
        <p:nvPicPr>
          <p:cNvPr id="318" name="Google Shape;318;p30"/>
          <p:cNvPicPr preferRelativeResize="0"/>
          <p:nvPr/>
        </p:nvPicPr>
        <p:blipFill>
          <a:blip r:embed="rId7">
            <a:alphaModFix/>
          </a:blip>
          <a:stretch>
            <a:fillRect/>
          </a:stretch>
        </p:blipFill>
        <p:spPr>
          <a:xfrm>
            <a:off x="5167050" y="3266400"/>
            <a:ext cx="858645" cy="623400"/>
          </a:xfrm>
          <a:prstGeom prst="rect">
            <a:avLst/>
          </a:prstGeom>
          <a:noFill/>
          <a:ln>
            <a:noFill/>
          </a:ln>
        </p:spPr>
      </p:pic>
      <p:sp>
        <p:nvSpPr>
          <p:cNvPr id="319" name="Google Shape;319;p30"/>
          <p:cNvSpPr/>
          <p:nvPr/>
        </p:nvSpPr>
        <p:spPr>
          <a:xfrm>
            <a:off x="3820150" y="4179525"/>
            <a:ext cx="3435000" cy="603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311700" y="17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used in the Dexter hand</a:t>
            </a:r>
            <a:r>
              <a:rPr lang="en" sz="1800"/>
              <a:t>      (W. Griffin thesis. p190)</a:t>
            </a:r>
            <a:endParaRPr sz="1800"/>
          </a:p>
        </p:txBody>
      </p:sp>
      <p:sp>
        <p:nvSpPr>
          <p:cNvPr id="325" name="Google Shape;325;p31"/>
          <p:cNvSpPr txBox="1"/>
          <p:nvPr>
            <p:ph idx="1" type="body"/>
          </p:nvPr>
        </p:nvSpPr>
        <p:spPr>
          <a:xfrm>
            <a:off x="658650" y="1152475"/>
            <a:ext cx="78267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Having determined f</a:t>
            </a:r>
            <a:r>
              <a:rPr baseline="-25000" lang="en"/>
              <a:t>int</a:t>
            </a:r>
            <a:r>
              <a:rPr lang="en"/>
              <a:t>, choose grasp transformation correspondingly</a:t>
            </a:r>
            <a:endParaRPr>
              <a:solidFill>
                <a:schemeClr val="lt1"/>
              </a:solidFill>
            </a:endParaRPr>
          </a:p>
        </p:txBody>
      </p:sp>
      <p:pic>
        <p:nvPicPr>
          <p:cNvPr id="326" name="Google Shape;326;p31"/>
          <p:cNvPicPr preferRelativeResize="0"/>
          <p:nvPr/>
        </p:nvPicPr>
        <p:blipFill>
          <a:blip r:embed="rId3">
            <a:alphaModFix/>
          </a:blip>
          <a:stretch>
            <a:fillRect/>
          </a:stretch>
        </p:blipFill>
        <p:spPr>
          <a:xfrm>
            <a:off x="1248525" y="2176025"/>
            <a:ext cx="3017134" cy="269825"/>
          </a:xfrm>
          <a:prstGeom prst="rect">
            <a:avLst/>
          </a:prstGeom>
          <a:noFill/>
          <a:ln>
            <a:noFill/>
          </a:ln>
        </p:spPr>
      </p:pic>
      <p:pic>
        <p:nvPicPr>
          <p:cNvPr id="327" name="Google Shape;327;p31"/>
          <p:cNvPicPr preferRelativeResize="0"/>
          <p:nvPr/>
        </p:nvPicPr>
        <p:blipFill>
          <a:blip r:embed="rId4">
            <a:alphaModFix/>
          </a:blip>
          <a:stretch>
            <a:fillRect/>
          </a:stretch>
        </p:blipFill>
        <p:spPr>
          <a:xfrm>
            <a:off x="1248525" y="3789600"/>
            <a:ext cx="3017134" cy="269825"/>
          </a:xfrm>
          <a:prstGeom prst="rect">
            <a:avLst/>
          </a:prstGeom>
          <a:noFill/>
          <a:ln>
            <a:noFill/>
          </a:ln>
        </p:spPr>
      </p:pic>
      <p:cxnSp>
        <p:nvCxnSpPr>
          <p:cNvPr id="328" name="Google Shape;328;p31"/>
          <p:cNvCxnSpPr>
            <a:stCxn id="326" idx="3"/>
            <a:endCxn id="329" idx="1"/>
          </p:cNvCxnSpPr>
          <p:nvPr/>
        </p:nvCxnSpPr>
        <p:spPr>
          <a:xfrm>
            <a:off x="4265659" y="2310937"/>
            <a:ext cx="963600" cy="0"/>
          </a:xfrm>
          <a:prstGeom prst="straightConnector1">
            <a:avLst/>
          </a:prstGeom>
          <a:noFill/>
          <a:ln cap="flat" cmpd="sng" w="9525">
            <a:solidFill>
              <a:schemeClr val="dk2"/>
            </a:solidFill>
            <a:prstDash val="solid"/>
            <a:round/>
            <a:headEnd len="med" w="med" type="none"/>
            <a:tailEnd len="med" w="med" type="triangle"/>
          </a:ln>
        </p:spPr>
      </p:cxnSp>
      <p:cxnSp>
        <p:nvCxnSpPr>
          <p:cNvPr id="330" name="Google Shape;330;p31"/>
          <p:cNvCxnSpPr/>
          <p:nvPr/>
        </p:nvCxnSpPr>
        <p:spPr>
          <a:xfrm>
            <a:off x="4295809" y="3924525"/>
            <a:ext cx="963600" cy="0"/>
          </a:xfrm>
          <a:prstGeom prst="straightConnector1">
            <a:avLst/>
          </a:prstGeom>
          <a:noFill/>
          <a:ln cap="flat" cmpd="sng" w="9525">
            <a:solidFill>
              <a:schemeClr val="dk2"/>
            </a:solidFill>
            <a:prstDash val="solid"/>
            <a:round/>
            <a:headEnd len="med" w="med" type="none"/>
            <a:tailEnd len="med" w="med" type="triangle"/>
          </a:ln>
        </p:spPr>
      </p:cxnSp>
      <p:pic>
        <p:nvPicPr>
          <p:cNvPr id="331" name="Google Shape;331;p31"/>
          <p:cNvPicPr preferRelativeResize="0"/>
          <p:nvPr/>
        </p:nvPicPr>
        <p:blipFill>
          <a:blip r:embed="rId5">
            <a:alphaModFix/>
          </a:blip>
          <a:stretch>
            <a:fillRect/>
          </a:stretch>
        </p:blipFill>
        <p:spPr>
          <a:xfrm>
            <a:off x="5229125" y="3296258"/>
            <a:ext cx="2571550" cy="1256550"/>
          </a:xfrm>
          <a:prstGeom prst="rect">
            <a:avLst/>
          </a:prstGeom>
          <a:noFill/>
          <a:ln>
            <a:noFill/>
          </a:ln>
        </p:spPr>
      </p:pic>
      <p:pic>
        <p:nvPicPr>
          <p:cNvPr id="332" name="Google Shape;332;p31"/>
          <p:cNvPicPr preferRelativeResize="0"/>
          <p:nvPr/>
        </p:nvPicPr>
        <p:blipFill>
          <a:blip r:embed="rId6">
            <a:alphaModFix/>
          </a:blip>
          <a:stretch>
            <a:fillRect/>
          </a:stretch>
        </p:blipFill>
        <p:spPr>
          <a:xfrm>
            <a:off x="5259388" y="1618025"/>
            <a:ext cx="2511025" cy="1385825"/>
          </a:xfrm>
          <a:prstGeom prst="rect">
            <a:avLst/>
          </a:prstGeom>
          <a:noFill/>
          <a:ln>
            <a:noFill/>
          </a:ln>
        </p:spPr>
      </p:pic>
      <p:sp>
        <p:nvSpPr>
          <p:cNvPr id="333" name="Google Shape;333;p31"/>
          <p:cNvSpPr/>
          <p:nvPr/>
        </p:nvSpPr>
        <p:spPr>
          <a:xfrm>
            <a:off x="6821175" y="4128875"/>
            <a:ext cx="884100" cy="423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6188275" y="2521525"/>
            <a:ext cx="884100" cy="423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grasp good?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we’ve seen: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3" name="Google Shape;63;p14"/>
          <p:cNvSpPr txBox="1"/>
          <p:nvPr/>
        </p:nvSpPr>
        <p:spPr>
          <a:xfrm>
            <a:off x="1392550" y="1585075"/>
            <a:ext cx="183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t>Form Closure</a:t>
            </a:r>
            <a:endParaRPr sz="1800" u="sng"/>
          </a:p>
        </p:txBody>
      </p:sp>
      <p:sp>
        <p:nvSpPr>
          <p:cNvPr id="64" name="Google Shape;64;p14"/>
          <p:cNvSpPr/>
          <p:nvPr/>
        </p:nvSpPr>
        <p:spPr>
          <a:xfrm rot="5400000">
            <a:off x="7488250" y="23227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7837450" y="197625"/>
            <a:ext cx="10944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Point contact without friction</a:t>
            </a:r>
            <a:endParaRPr sz="1000"/>
          </a:p>
        </p:txBody>
      </p:sp>
      <p:sp>
        <p:nvSpPr>
          <p:cNvPr id="66" name="Google Shape;66;p14"/>
          <p:cNvSpPr txBox="1"/>
          <p:nvPr/>
        </p:nvSpPr>
        <p:spPr>
          <a:xfrm>
            <a:off x="912550" y="3904075"/>
            <a:ext cx="26409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Complete kinematic restraint even without friction</a:t>
            </a:r>
            <a:endParaRPr/>
          </a:p>
        </p:txBody>
      </p:sp>
      <p:grpSp>
        <p:nvGrpSpPr>
          <p:cNvPr id="67" name="Google Shape;67;p14"/>
          <p:cNvGrpSpPr/>
          <p:nvPr/>
        </p:nvGrpSpPr>
        <p:grpSpPr>
          <a:xfrm>
            <a:off x="1254375" y="2024425"/>
            <a:ext cx="2106888" cy="1839144"/>
            <a:chOff x="949575" y="2176825"/>
            <a:chExt cx="2106888" cy="1839144"/>
          </a:xfrm>
        </p:grpSpPr>
        <p:sp>
          <p:nvSpPr>
            <p:cNvPr id="68" name="Google Shape;68;p14"/>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10800000">
              <a:off x="1865950" y="2176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5400000">
              <a:off x="984225" y="2932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rot="-5400000">
              <a:off x="2744913" y="293281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Yoshikawa &amp; Nagai (1991)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0" name="Google Shape;340;p32"/>
          <p:cNvSpPr txBox="1"/>
          <p:nvPr>
            <p:ph idx="1" type="body"/>
          </p:nvPr>
        </p:nvSpPr>
        <p:spPr>
          <a:xfrm>
            <a:off x="311700" y="1152475"/>
            <a:ext cx="408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Three-fingered hand and object</a:t>
            </a:r>
            <a:endParaRPr/>
          </a:p>
          <a:p>
            <a:pPr indent="-342900" lvl="0" marL="457200" rtl="0" algn="l">
              <a:spcBef>
                <a:spcPts val="0"/>
              </a:spcBef>
              <a:spcAft>
                <a:spcPts val="0"/>
              </a:spcAft>
              <a:buSzPts val="1800"/>
              <a:buChar char="●"/>
            </a:pPr>
            <a:r>
              <a:rPr lang="en"/>
              <a:t>Insight: fingertip forces lie along the vectors between the points of contact</a:t>
            </a:r>
            <a:endParaRPr/>
          </a:p>
        </p:txBody>
      </p:sp>
      <p:pic>
        <p:nvPicPr>
          <p:cNvPr id="341" name="Google Shape;341;p32"/>
          <p:cNvPicPr preferRelativeResize="0"/>
          <p:nvPr/>
        </p:nvPicPr>
        <p:blipFill>
          <a:blip r:embed="rId3">
            <a:alphaModFix/>
          </a:blip>
          <a:stretch>
            <a:fillRect/>
          </a:stretch>
        </p:blipFill>
        <p:spPr>
          <a:xfrm>
            <a:off x="5287851" y="1740173"/>
            <a:ext cx="2635800" cy="2420276"/>
          </a:xfrm>
          <a:prstGeom prst="rect">
            <a:avLst/>
          </a:prstGeom>
          <a:noFill/>
          <a:ln>
            <a:noFill/>
          </a:ln>
        </p:spPr>
      </p:pic>
      <p:pic>
        <p:nvPicPr>
          <p:cNvPr id="342" name="Google Shape;342;p32"/>
          <p:cNvPicPr preferRelativeResize="0"/>
          <p:nvPr/>
        </p:nvPicPr>
        <p:blipFill>
          <a:blip r:embed="rId4">
            <a:alphaModFix/>
          </a:blip>
          <a:stretch>
            <a:fillRect/>
          </a:stretch>
        </p:blipFill>
        <p:spPr>
          <a:xfrm>
            <a:off x="5021338" y="1152475"/>
            <a:ext cx="3810975" cy="2514800"/>
          </a:xfrm>
          <a:prstGeom prst="rect">
            <a:avLst/>
          </a:prstGeom>
          <a:noFill/>
          <a:ln>
            <a:noFill/>
          </a:ln>
        </p:spPr>
      </p:pic>
      <p:sp>
        <p:nvSpPr>
          <p:cNvPr id="343" name="Google Shape;343;p32"/>
          <p:cNvSpPr txBox="1"/>
          <p:nvPr/>
        </p:nvSpPr>
        <p:spPr>
          <a:xfrm>
            <a:off x="783900" y="2797800"/>
            <a:ext cx="36093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B5394"/>
                </a:solidFill>
              </a:rPr>
              <a:t>But it gets considerably more complicated with more fingers and today we would probably just solve a fast optimization problem with explicit constraints due to friction (as well as maximum joint torques, etc.).</a:t>
            </a:r>
            <a:endParaRPr sz="1700">
              <a:solidFill>
                <a:srgbClr val="0B539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grasp good? </a:t>
            </a:r>
            <a:endParaRPr/>
          </a:p>
        </p:txBody>
      </p:sp>
      <p:sp>
        <p:nvSpPr>
          <p:cNvPr id="349" name="Google Shape;349;p33"/>
          <p:cNvSpPr txBox="1"/>
          <p:nvPr>
            <p:ph idx="1" type="body"/>
          </p:nvPr>
        </p:nvSpPr>
        <p:spPr>
          <a:xfrm>
            <a:off x="311700" y="847675"/>
            <a:ext cx="8520600" cy="3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we’ve seen: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50" name="Google Shape;350;p33"/>
          <p:cNvSpPr txBox="1"/>
          <p:nvPr/>
        </p:nvSpPr>
        <p:spPr>
          <a:xfrm>
            <a:off x="5718750" y="1280275"/>
            <a:ext cx="183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t>Force Closure</a:t>
            </a:r>
            <a:endParaRPr sz="1800" u="sng"/>
          </a:p>
        </p:txBody>
      </p:sp>
      <p:sp>
        <p:nvSpPr>
          <p:cNvPr id="351" name="Google Shape;351;p33"/>
          <p:cNvSpPr/>
          <p:nvPr/>
        </p:nvSpPr>
        <p:spPr>
          <a:xfrm rot="5400000">
            <a:off x="7412050" y="23227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rot="5400000">
            <a:off x="7419561" y="734575"/>
            <a:ext cx="261900" cy="421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txBox="1"/>
          <p:nvPr/>
        </p:nvSpPr>
        <p:spPr>
          <a:xfrm>
            <a:off x="7761250" y="121425"/>
            <a:ext cx="13827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Point contact without friction</a:t>
            </a:r>
            <a:endParaRPr sz="1200"/>
          </a:p>
        </p:txBody>
      </p:sp>
      <p:sp>
        <p:nvSpPr>
          <p:cNvPr id="354" name="Google Shape;354;p33"/>
          <p:cNvSpPr txBox="1"/>
          <p:nvPr/>
        </p:nvSpPr>
        <p:spPr>
          <a:xfrm>
            <a:off x="7856850" y="661225"/>
            <a:ext cx="11385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Point contact with friction</a:t>
            </a:r>
            <a:endParaRPr sz="1200"/>
          </a:p>
        </p:txBody>
      </p:sp>
      <p:sp>
        <p:nvSpPr>
          <p:cNvPr id="355" name="Google Shape;355;p33"/>
          <p:cNvSpPr txBox="1"/>
          <p:nvPr/>
        </p:nvSpPr>
        <p:spPr>
          <a:xfrm>
            <a:off x="1087750" y="1280275"/>
            <a:ext cx="183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t>Form Closure</a:t>
            </a:r>
            <a:endParaRPr sz="1800" u="sng"/>
          </a:p>
        </p:txBody>
      </p:sp>
      <p:sp>
        <p:nvSpPr>
          <p:cNvPr id="356" name="Google Shape;356;p33"/>
          <p:cNvSpPr txBox="1"/>
          <p:nvPr/>
        </p:nvSpPr>
        <p:spPr>
          <a:xfrm>
            <a:off x="723900" y="3639825"/>
            <a:ext cx="28023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Complete kinematic restraint even without friction</a:t>
            </a:r>
            <a:endParaRPr sz="1200"/>
          </a:p>
        </p:txBody>
      </p:sp>
      <p:sp>
        <p:nvSpPr>
          <p:cNvPr id="357" name="Google Shape;357;p33"/>
          <p:cNvSpPr txBox="1"/>
          <p:nvPr/>
        </p:nvSpPr>
        <p:spPr>
          <a:xfrm>
            <a:off x="1302675" y="4035300"/>
            <a:ext cx="18939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Easy to check, but very </a:t>
            </a:r>
            <a:r>
              <a:rPr b="1" lang="en" sz="1200">
                <a:solidFill>
                  <a:srgbClr val="6AA84F"/>
                </a:solidFill>
              </a:rPr>
              <a:t>conservative</a:t>
            </a:r>
            <a:r>
              <a:rPr lang="en" sz="1200"/>
              <a:t>. </a:t>
            </a:r>
            <a:endParaRPr sz="1200"/>
          </a:p>
        </p:txBody>
      </p:sp>
      <p:grpSp>
        <p:nvGrpSpPr>
          <p:cNvPr id="358" name="Google Shape;358;p33"/>
          <p:cNvGrpSpPr/>
          <p:nvPr/>
        </p:nvGrpSpPr>
        <p:grpSpPr>
          <a:xfrm>
            <a:off x="949575" y="1719625"/>
            <a:ext cx="2106888" cy="1839144"/>
            <a:chOff x="949575" y="2176825"/>
            <a:chExt cx="2106888" cy="1839144"/>
          </a:xfrm>
        </p:grpSpPr>
        <p:grpSp>
          <p:nvGrpSpPr>
            <p:cNvPr id="359" name="Google Shape;359;p33"/>
            <p:cNvGrpSpPr/>
            <p:nvPr/>
          </p:nvGrpSpPr>
          <p:grpSpPr>
            <a:xfrm>
              <a:off x="949575" y="2176825"/>
              <a:ext cx="2106888" cy="1839144"/>
              <a:chOff x="949575" y="2176825"/>
              <a:chExt cx="2106888" cy="1839144"/>
            </a:xfrm>
          </p:grpSpPr>
          <p:sp>
            <p:nvSpPr>
              <p:cNvPr id="360" name="Google Shape;360;p33"/>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rot="10800000">
                <a:off x="1865950" y="2176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rot="5400000">
                <a:off x="984225" y="2932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rot="-5400000">
                <a:off x="2744913" y="293281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5" name="Google Shape;365;p33"/>
            <p:cNvPicPr preferRelativeResize="0"/>
            <p:nvPr/>
          </p:nvPicPr>
          <p:blipFill>
            <a:blip r:embed="rId3">
              <a:alphaModFix/>
            </a:blip>
            <a:stretch>
              <a:fillRect/>
            </a:stretch>
          </p:blipFill>
          <p:spPr>
            <a:xfrm>
              <a:off x="1656559" y="2647524"/>
              <a:ext cx="692924" cy="897749"/>
            </a:xfrm>
            <a:prstGeom prst="rect">
              <a:avLst/>
            </a:prstGeom>
            <a:noFill/>
            <a:ln>
              <a:noFill/>
            </a:ln>
          </p:spPr>
        </p:pic>
      </p:grpSp>
      <p:sp>
        <p:nvSpPr>
          <p:cNvPr id="366" name="Google Shape;366;p33"/>
          <p:cNvSpPr txBox="1"/>
          <p:nvPr/>
        </p:nvSpPr>
        <p:spPr>
          <a:xfrm>
            <a:off x="5506650" y="3639825"/>
            <a:ext cx="23823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Complete kinematic assuming frictional forces</a:t>
            </a:r>
            <a:endParaRPr sz="1300"/>
          </a:p>
        </p:txBody>
      </p:sp>
      <p:pic>
        <p:nvPicPr>
          <p:cNvPr id="367" name="Google Shape;367;p33"/>
          <p:cNvPicPr preferRelativeResize="0"/>
          <p:nvPr/>
        </p:nvPicPr>
        <p:blipFill>
          <a:blip r:embed="rId4">
            <a:alphaModFix/>
          </a:blip>
          <a:stretch>
            <a:fillRect/>
          </a:stretch>
        </p:blipFill>
        <p:spPr>
          <a:xfrm rot="-983954">
            <a:off x="5489958" y="1954583"/>
            <a:ext cx="2290901" cy="1664888"/>
          </a:xfrm>
          <a:prstGeom prst="rect">
            <a:avLst/>
          </a:prstGeom>
          <a:noFill/>
          <a:ln>
            <a:noFill/>
          </a:ln>
        </p:spPr>
      </p:pic>
      <p:sp>
        <p:nvSpPr>
          <p:cNvPr id="368" name="Google Shape;368;p33"/>
          <p:cNvSpPr/>
          <p:nvPr/>
        </p:nvSpPr>
        <p:spPr>
          <a:xfrm rot="5400000">
            <a:off x="5205443" y="2522757"/>
            <a:ext cx="261900" cy="421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rot="-5400000">
            <a:off x="7803457" y="2522750"/>
            <a:ext cx="261900" cy="421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6370575" y="3909000"/>
            <a:ext cx="948000" cy="27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a:t>
            </a:r>
            <a:r>
              <a:rPr lang="en"/>
              <a:t>friction</a:t>
            </a:r>
            <a:r>
              <a:rPr lang="en"/>
              <a:t>? </a:t>
            </a:r>
            <a:endParaRPr/>
          </a:p>
        </p:txBody>
      </p:sp>
      <p:pic>
        <p:nvPicPr>
          <p:cNvPr id="376" name="Google Shape;376;p34"/>
          <p:cNvPicPr preferRelativeResize="0"/>
          <p:nvPr/>
        </p:nvPicPr>
        <p:blipFill>
          <a:blip r:embed="rId3">
            <a:alphaModFix/>
          </a:blip>
          <a:stretch>
            <a:fillRect/>
          </a:stretch>
        </p:blipFill>
        <p:spPr>
          <a:xfrm>
            <a:off x="1607096" y="1436046"/>
            <a:ext cx="3273851" cy="2890950"/>
          </a:xfrm>
          <a:prstGeom prst="rect">
            <a:avLst/>
          </a:prstGeom>
          <a:noFill/>
          <a:ln>
            <a:noFill/>
          </a:ln>
        </p:spPr>
      </p:pic>
      <p:sp>
        <p:nvSpPr>
          <p:cNvPr id="377" name="Google Shape;377;p34"/>
          <p:cNvSpPr txBox="1"/>
          <p:nvPr/>
        </p:nvSpPr>
        <p:spPr>
          <a:xfrm>
            <a:off x="173625" y="4745325"/>
            <a:ext cx="21717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Stewart &amp; Trinkle (2000)</a:t>
            </a:r>
            <a:endParaRPr sz="1000"/>
          </a:p>
        </p:txBody>
      </p:sp>
      <p:pic>
        <p:nvPicPr>
          <p:cNvPr id="378" name="Google Shape;378;p34"/>
          <p:cNvPicPr preferRelativeResize="0"/>
          <p:nvPr/>
        </p:nvPicPr>
        <p:blipFill>
          <a:blip r:embed="rId4">
            <a:alphaModFix/>
          </a:blip>
          <a:stretch>
            <a:fillRect/>
          </a:stretch>
        </p:blipFill>
        <p:spPr>
          <a:xfrm>
            <a:off x="5244544" y="2639353"/>
            <a:ext cx="2180280" cy="57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LP Reformulation as a pyramid</a:t>
            </a:r>
            <a:endParaRPr/>
          </a:p>
        </p:txBody>
      </p:sp>
      <p:sp>
        <p:nvSpPr>
          <p:cNvPr id="384" name="Google Shape;384;p35"/>
          <p:cNvSpPr txBox="1"/>
          <p:nvPr>
            <p:ph idx="1" type="body"/>
          </p:nvPr>
        </p:nvSpPr>
        <p:spPr>
          <a:xfrm>
            <a:off x="311700" y="1152475"/>
            <a:ext cx="4680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Incorporate friction cone constraint into linear program from last time</a:t>
            </a:r>
            <a:endParaRPr/>
          </a:p>
          <a:p>
            <a:pPr indent="-317500" lvl="1" marL="914400" rtl="0" algn="l">
              <a:spcBef>
                <a:spcPts val="0"/>
              </a:spcBef>
              <a:spcAft>
                <a:spcPts val="0"/>
              </a:spcAft>
              <a:buSzPts val="1400"/>
              <a:buChar char="○"/>
            </a:pPr>
            <a:r>
              <a:rPr lang="en"/>
              <a:t>Second-order cone constraint → linearize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Now consider additional constraints</a:t>
            </a:r>
            <a:endParaRPr/>
          </a:p>
        </p:txBody>
      </p:sp>
      <p:pic>
        <p:nvPicPr>
          <p:cNvPr id="385" name="Google Shape;385;p35"/>
          <p:cNvPicPr preferRelativeResize="0"/>
          <p:nvPr/>
        </p:nvPicPr>
        <p:blipFill>
          <a:blip r:embed="rId3">
            <a:alphaModFix/>
          </a:blip>
          <a:stretch>
            <a:fillRect/>
          </a:stretch>
        </p:blipFill>
        <p:spPr>
          <a:xfrm>
            <a:off x="5731000" y="2765263"/>
            <a:ext cx="2019300" cy="2028825"/>
          </a:xfrm>
          <a:prstGeom prst="rect">
            <a:avLst/>
          </a:prstGeom>
          <a:noFill/>
          <a:ln>
            <a:noFill/>
          </a:ln>
        </p:spPr>
      </p:pic>
      <p:pic>
        <p:nvPicPr>
          <p:cNvPr id="386" name="Google Shape;386;p35"/>
          <p:cNvPicPr preferRelativeResize="0"/>
          <p:nvPr/>
        </p:nvPicPr>
        <p:blipFill>
          <a:blip r:embed="rId4">
            <a:alphaModFix/>
          </a:blip>
          <a:stretch>
            <a:fillRect/>
          </a:stretch>
        </p:blipFill>
        <p:spPr>
          <a:xfrm>
            <a:off x="5731003" y="1337588"/>
            <a:ext cx="1844025" cy="484375"/>
          </a:xfrm>
          <a:prstGeom prst="rect">
            <a:avLst/>
          </a:prstGeom>
          <a:noFill/>
          <a:ln>
            <a:noFill/>
          </a:ln>
        </p:spPr>
      </p:pic>
      <p:sp>
        <p:nvSpPr>
          <p:cNvPr id="387" name="Google Shape;387;p35"/>
          <p:cNvSpPr/>
          <p:nvPr/>
        </p:nvSpPr>
        <p:spPr>
          <a:xfrm>
            <a:off x="6546813" y="1914125"/>
            <a:ext cx="212400" cy="759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5"/>
          <p:cNvSpPr txBox="1"/>
          <p:nvPr/>
        </p:nvSpPr>
        <p:spPr>
          <a:xfrm>
            <a:off x="6902675" y="1972225"/>
            <a:ext cx="14829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Linearize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(solvers have trouble with “pointy” end)</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Kerr &amp; Roth (</a:t>
            </a:r>
            <a:r>
              <a:rPr lang="en"/>
              <a:t>1</a:t>
            </a:r>
            <a:r>
              <a:rPr lang="en"/>
              <a:t>986)</a:t>
            </a:r>
            <a:endParaRPr/>
          </a:p>
        </p:txBody>
      </p:sp>
      <p:sp>
        <p:nvSpPr>
          <p:cNvPr id="394" name="Google Shape;39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Normal force constraint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Friction cone constraint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Torsion constraint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Joint torque constraints</a:t>
            </a:r>
            <a:endParaRPr/>
          </a:p>
        </p:txBody>
      </p:sp>
      <p:pic>
        <p:nvPicPr>
          <p:cNvPr id="395" name="Google Shape;395;p36"/>
          <p:cNvPicPr preferRelativeResize="0"/>
          <p:nvPr/>
        </p:nvPicPr>
        <p:blipFill>
          <a:blip r:embed="rId3">
            <a:alphaModFix/>
          </a:blip>
          <a:stretch>
            <a:fillRect/>
          </a:stretch>
        </p:blipFill>
        <p:spPr>
          <a:xfrm>
            <a:off x="6170325" y="1770475"/>
            <a:ext cx="1390475" cy="1485127"/>
          </a:xfrm>
          <a:prstGeom prst="rect">
            <a:avLst/>
          </a:prstGeom>
          <a:noFill/>
          <a:ln>
            <a:noFill/>
          </a:ln>
        </p:spPr>
      </p:pic>
      <p:pic>
        <p:nvPicPr>
          <p:cNvPr id="396" name="Google Shape;396;p36"/>
          <p:cNvPicPr preferRelativeResize="0"/>
          <p:nvPr/>
        </p:nvPicPr>
        <p:blipFill>
          <a:blip r:embed="rId4">
            <a:alphaModFix/>
          </a:blip>
          <a:stretch>
            <a:fillRect/>
          </a:stretch>
        </p:blipFill>
        <p:spPr>
          <a:xfrm>
            <a:off x="6368800" y="4224150"/>
            <a:ext cx="1133625" cy="809725"/>
          </a:xfrm>
          <a:prstGeom prst="rect">
            <a:avLst/>
          </a:prstGeom>
          <a:noFill/>
          <a:ln>
            <a:noFill/>
          </a:ln>
        </p:spPr>
      </p:pic>
      <p:pic>
        <p:nvPicPr>
          <p:cNvPr id="397" name="Google Shape;397;p36"/>
          <p:cNvPicPr preferRelativeResize="0"/>
          <p:nvPr/>
        </p:nvPicPr>
        <p:blipFill>
          <a:blip r:embed="rId5">
            <a:alphaModFix/>
          </a:blip>
          <a:stretch>
            <a:fillRect/>
          </a:stretch>
        </p:blipFill>
        <p:spPr>
          <a:xfrm>
            <a:off x="6076647" y="3363500"/>
            <a:ext cx="1917450" cy="852215"/>
          </a:xfrm>
          <a:prstGeom prst="rect">
            <a:avLst/>
          </a:prstGeom>
          <a:noFill/>
          <a:ln>
            <a:noFill/>
          </a:ln>
        </p:spPr>
      </p:pic>
      <p:pic>
        <p:nvPicPr>
          <p:cNvPr id="398" name="Google Shape;398;p36"/>
          <p:cNvPicPr preferRelativeResize="0"/>
          <p:nvPr/>
        </p:nvPicPr>
        <p:blipFill>
          <a:blip r:embed="rId6">
            <a:alphaModFix/>
          </a:blip>
          <a:stretch>
            <a:fillRect/>
          </a:stretch>
        </p:blipFill>
        <p:spPr>
          <a:xfrm>
            <a:off x="6322402" y="1204288"/>
            <a:ext cx="1086350" cy="4583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Kerr &amp; Roth (1986)</a:t>
            </a:r>
            <a:endParaRPr/>
          </a:p>
        </p:txBody>
      </p:sp>
      <p:sp>
        <p:nvSpPr>
          <p:cNvPr id="404" name="Google Shape;40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Normal force constraint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Friction cone constraint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Torsion constraint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Joint torque constraints</a:t>
            </a:r>
            <a:endParaRPr/>
          </a:p>
        </p:txBody>
      </p:sp>
      <p:pic>
        <p:nvPicPr>
          <p:cNvPr id="405" name="Google Shape;405;p37"/>
          <p:cNvPicPr preferRelativeResize="0"/>
          <p:nvPr/>
        </p:nvPicPr>
        <p:blipFill>
          <a:blip r:embed="rId3">
            <a:alphaModFix/>
          </a:blip>
          <a:stretch>
            <a:fillRect/>
          </a:stretch>
        </p:blipFill>
        <p:spPr>
          <a:xfrm>
            <a:off x="3746900" y="1017725"/>
            <a:ext cx="3967550" cy="3949550"/>
          </a:xfrm>
          <a:prstGeom prst="rect">
            <a:avLst/>
          </a:prstGeom>
          <a:noFill/>
          <a:ln>
            <a:noFill/>
          </a:ln>
        </p:spPr>
      </p:pic>
      <p:sp>
        <p:nvSpPr>
          <p:cNvPr id="406" name="Google Shape;406;p37"/>
          <p:cNvSpPr txBox="1"/>
          <p:nvPr/>
        </p:nvSpPr>
        <p:spPr>
          <a:xfrm>
            <a:off x="7859775" y="2330500"/>
            <a:ext cx="12843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Solve using numerical optimization!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0" name="Shape 410"/>
        <p:cNvGrpSpPr/>
        <p:nvPr/>
      </p:nvGrpSpPr>
      <p:grpSpPr>
        <a:xfrm>
          <a:off x="0" y="0"/>
          <a:ext cx="0" cy="0"/>
          <a:chOff x="0" y="0"/>
          <a:chExt cx="0" cy="0"/>
        </a:xfrm>
      </p:grpSpPr>
      <p:sp>
        <p:nvSpPr>
          <p:cNvPr id="411" name="Google Shape;41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Intuitively...</a:t>
            </a:r>
            <a:endParaRPr/>
          </a:p>
        </p:txBody>
      </p:sp>
      <p:sp>
        <p:nvSpPr>
          <p:cNvPr id="412" name="Google Shape;41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Now introduce notions of </a:t>
            </a:r>
            <a:r>
              <a:rPr lang="en"/>
              <a:t>optimality</a:t>
            </a:r>
            <a:endParaRPr/>
          </a:p>
        </p:txBody>
      </p:sp>
      <p:pic>
        <p:nvPicPr>
          <p:cNvPr id="413" name="Google Shape;413;p38"/>
          <p:cNvPicPr preferRelativeResize="0"/>
          <p:nvPr/>
        </p:nvPicPr>
        <p:blipFill>
          <a:blip r:embed="rId3">
            <a:alphaModFix/>
          </a:blip>
          <a:stretch>
            <a:fillRect/>
          </a:stretch>
        </p:blipFill>
        <p:spPr>
          <a:xfrm>
            <a:off x="3234738" y="2474650"/>
            <a:ext cx="2674525" cy="445750"/>
          </a:xfrm>
          <a:prstGeom prst="rect">
            <a:avLst/>
          </a:prstGeom>
          <a:noFill/>
          <a:ln>
            <a:noFill/>
          </a:ln>
        </p:spPr>
      </p:pic>
      <p:sp>
        <p:nvSpPr>
          <p:cNvPr id="414" name="Google Shape;414;p38"/>
          <p:cNvSpPr txBox="1"/>
          <p:nvPr/>
        </p:nvSpPr>
        <p:spPr>
          <a:xfrm>
            <a:off x="2868525" y="2946825"/>
            <a:ext cx="3681000" cy="5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Distance from a solution λ</a:t>
            </a:r>
            <a:r>
              <a:rPr baseline="-25000" lang="en"/>
              <a:t>0</a:t>
            </a:r>
            <a:r>
              <a:rPr lang="en"/>
              <a:t> to constraint plane </a:t>
            </a:r>
            <a:r>
              <a:rPr i="1" lang="en"/>
              <a:t>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Ferrari-Canny Metric</a:t>
            </a:r>
            <a:endParaRPr/>
          </a:p>
        </p:txBody>
      </p:sp>
      <p:sp>
        <p:nvSpPr>
          <p:cNvPr id="420" name="Google Shape;420;p39"/>
          <p:cNvSpPr txBox="1"/>
          <p:nvPr/>
        </p:nvSpPr>
        <p:spPr>
          <a:xfrm>
            <a:off x="1093775" y="3737100"/>
            <a:ext cx="2650500" cy="9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Given a grasp</a:t>
            </a:r>
            <a:r>
              <a:rPr b="1" lang="en"/>
              <a:t> </a:t>
            </a:r>
            <a:r>
              <a:rPr lang="en"/>
              <a:t>on an object and knowledge of the coefficient of friction between the object and the fingers</a:t>
            </a:r>
            <a:endParaRPr/>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sp>
        <p:nvSpPr>
          <p:cNvPr id="421" name="Google Shape;421;p39"/>
          <p:cNvSpPr txBox="1"/>
          <p:nvPr/>
        </p:nvSpPr>
        <p:spPr>
          <a:xfrm>
            <a:off x="5216975" y="3737100"/>
            <a:ext cx="2650500" cy="9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Compute a metric, </a:t>
            </a:r>
            <a:r>
              <a:rPr b="1" lang="en"/>
              <a:t>Q</a:t>
            </a:r>
            <a:r>
              <a:rPr lang="en"/>
              <a:t>, that represents the </a:t>
            </a:r>
            <a:r>
              <a:rPr i="1" lang="en"/>
              <a:t>task-agnostic </a:t>
            </a:r>
            <a:r>
              <a:rPr lang="en"/>
              <a:t>quality of the grasp</a:t>
            </a:r>
            <a:endParaRPr/>
          </a:p>
        </p:txBody>
      </p:sp>
      <p:cxnSp>
        <p:nvCxnSpPr>
          <p:cNvPr id="422" name="Google Shape;422;p39"/>
          <p:cNvCxnSpPr>
            <a:stCxn id="420" idx="3"/>
            <a:endCxn id="421" idx="1"/>
          </p:cNvCxnSpPr>
          <p:nvPr/>
        </p:nvCxnSpPr>
        <p:spPr>
          <a:xfrm>
            <a:off x="3744275" y="4218000"/>
            <a:ext cx="1472700" cy="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39"/>
          <p:cNvSpPr txBox="1"/>
          <p:nvPr/>
        </p:nvSpPr>
        <p:spPr>
          <a:xfrm>
            <a:off x="1310375" y="1182838"/>
            <a:ext cx="6340500" cy="6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Ferrari and Canny suggest a grasp quality metric that is very fast to compute, so it can be used to evaluate many grasps while searching the grasp space. </a:t>
            </a:r>
            <a:endParaRPr b="1"/>
          </a:p>
        </p:txBody>
      </p:sp>
      <p:pic>
        <p:nvPicPr>
          <p:cNvPr id="424" name="Google Shape;424;p39"/>
          <p:cNvPicPr preferRelativeResize="0"/>
          <p:nvPr/>
        </p:nvPicPr>
        <p:blipFill>
          <a:blip r:embed="rId3">
            <a:alphaModFix/>
          </a:blip>
          <a:stretch>
            <a:fillRect/>
          </a:stretch>
        </p:blipFill>
        <p:spPr>
          <a:xfrm>
            <a:off x="1563099" y="1932125"/>
            <a:ext cx="1711850" cy="1822393"/>
          </a:xfrm>
          <a:prstGeom prst="rect">
            <a:avLst/>
          </a:prstGeom>
          <a:noFill/>
          <a:ln>
            <a:noFill/>
          </a:ln>
        </p:spPr>
      </p:pic>
      <p:pic>
        <p:nvPicPr>
          <p:cNvPr id="425" name="Google Shape;425;p39"/>
          <p:cNvPicPr preferRelativeResize="0"/>
          <p:nvPr/>
        </p:nvPicPr>
        <p:blipFill>
          <a:blip r:embed="rId4">
            <a:alphaModFix/>
          </a:blip>
          <a:stretch>
            <a:fillRect/>
          </a:stretch>
        </p:blipFill>
        <p:spPr>
          <a:xfrm>
            <a:off x="3624700" y="1932125"/>
            <a:ext cx="1711851" cy="1630800"/>
          </a:xfrm>
          <a:prstGeom prst="rect">
            <a:avLst/>
          </a:prstGeom>
          <a:noFill/>
          <a:ln>
            <a:noFill/>
          </a:ln>
        </p:spPr>
      </p:pic>
      <p:pic>
        <p:nvPicPr>
          <p:cNvPr id="426" name="Google Shape;426;p39"/>
          <p:cNvPicPr preferRelativeResize="0"/>
          <p:nvPr/>
        </p:nvPicPr>
        <p:blipFill>
          <a:blip r:embed="rId5">
            <a:alphaModFix/>
          </a:blip>
          <a:stretch>
            <a:fillRect/>
          </a:stretch>
        </p:blipFill>
        <p:spPr>
          <a:xfrm>
            <a:off x="5686300" y="2018757"/>
            <a:ext cx="1711851" cy="17357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 generalized grasp force</a:t>
            </a:r>
            <a:endParaRPr/>
          </a:p>
        </p:txBody>
      </p:sp>
      <p:sp>
        <p:nvSpPr>
          <p:cNvPr id="432" name="Google Shape;432;p40"/>
          <p:cNvSpPr txBox="1"/>
          <p:nvPr/>
        </p:nvSpPr>
        <p:spPr>
          <a:xfrm>
            <a:off x="5460625" y="1604975"/>
            <a:ext cx="32235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We are given a grasp with </a:t>
            </a:r>
            <a:r>
              <a:rPr b="1" lang="en"/>
              <a:t>n</a:t>
            </a:r>
            <a:r>
              <a:rPr lang="en"/>
              <a:t> contact points and some normal force applied at each contact. </a:t>
            </a:r>
            <a:endParaRPr/>
          </a:p>
        </p:txBody>
      </p:sp>
      <p:pic>
        <p:nvPicPr>
          <p:cNvPr id="433" name="Google Shape;433;p40"/>
          <p:cNvPicPr preferRelativeResize="0"/>
          <p:nvPr/>
        </p:nvPicPr>
        <p:blipFill>
          <a:blip r:embed="rId3">
            <a:alphaModFix/>
          </a:blip>
          <a:stretch>
            <a:fillRect/>
          </a:stretch>
        </p:blipFill>
        <p:spPr>
          <a:xfrm>
            <a:off x="829625" y="2027725"/>
            <a:ext cx="1737575" cy="1246325"/>
          </a:xfrm>
          <a:prstGeom prst="rect">
            <a:avLst/>
          </a:prstGeom>
          <a:noFill/>
          <a:ln>
            <a:noFill/>
          </a:ln>
        </p:spPr>
      </p:pic>
      <p:grpSp>
        <p:nvGrpSpPr>
          <p:cNvPr id="434" name="Google Shape;434;p40"/>
          <p:cNvGrpSpPr/>
          <p:nvPr/>
        </p:nvGrpSpPr>
        <p:grpSpPr>
          <a:xfrm>
            <a:off x="6218471" y="2513498"/>
            <a:ext cx="1390112" cy="2180911"/>
            <a:chOff x="5751450" y="1881925"/>
            <a:chExt cx="1989000" cy="2766600"/>
          </a:xfrm>
        </p:grpSpPr>
        <p:sp>
          <p:nvSpPr>
            <p:cNvPr id="435" name="Google Shape;435;p40"/>
            <p:cNvSpPr/>
            <p:nvPr/>
          </p:nvSpPr>
          <p:spPr>
            <a:xfrm>
              <a:off x="5751450" y="2615425"/>
              <a:ext cx="1989000" cy="12996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rot="5400000">
              <a:off x="6465600" y="2162125"/>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rot="-5401839">
              <a:off x="720141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rot="-5401839">
              <a:off x="583226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40"/>
            <p:cNvCxnSpPr/>
            <p:nvPr/>
          </p:nvCxnSpPr>
          <p:spPr>
            <a:xfrm>
              <a:off x="6745950" y="1881925"/>
              <a:ext cx="0" cy="733500"/>
            </a:xfrm>
            <a:prstGeom prst="straightConnector1">
              <a:avLst/>
            </a:prstGeom>
            <a:noFill/>
            <a:ln cap="flat" cmpd="sng" w="28575">
              <a:solidFill>
                <a:srgbClr val="0000FF"/>
              </a:solidFill>
              <a:prstDash val="solid"/>
              <a:round/>
              <a:headEnd len="med" w="med" type="none"/>
              <a:tailEnd len="med" w="med" type="stealth"/>
            </a:ln>
          </p:spPr>
        </p:cxnSp>
        <p:cxnSp>
          <p:nvCxnSpPr>
            <p:cNvPr id="440" name="Google Shape;440;p40"/>
            <p:cNvCxnSpPr/>
            <p:nvPr/>
          </p:nvCxnSpPr>
          <p:spPr>
            <a:xfrm rot="10800000">
              <a:off x="7481775" y="3915025"/>
              <a:ext cx="0" cy="733500"/>
            </a:xfrm>
            <a:prstGeom prst="straightConnector1">
              <a:avLst/>
            </a:prstGeom>
            <a:noFill/>
            <a:ln cap="flat" cmpd="sng" w="28575">
              <a:solidFill>
                <a:srgbClr val="0000FF"/>
              </a:solidFill>
              <a:prstDash val="solid"/>
              <a:round/>
              <a:headEnd len="med" w="med" type="none"/>
              <a:tailEnd len="med" w="med" type="stealth"/>
            </a:ln>
          </p:spPr>
        </p:cxnSp>
        <p:cxnSp>
          <p:nvCxnSpPr>
            <p:cNvPr id="441" name="Google Shape;441;p40"/>
            <p:cNvCxnSpPr/>
            <p:nvPr/>
          </p:nvCxnSpPr>
          <p:spPr>
            <a:xfrm rot="10800000">
              <a:off x="6112625" y="3915025"/>
              <a:ext cx="0" cy="733500"/>
            </a:xfrm>
            <a:prstGeom prst="straightConnector1">
              <a:avLst/>
            </a:prstGeom>
            <a:noFill/>
            <a:ln cap="flat" cmpd="sng" w="28575">
              <a:solidFill>
                <a:srgbClr val="0000FF"/>
              </a:solidFill>
              <a:prstDash val="solid"/>
              <a:round/>
              <a:headEnd len="med" w="med" type="none"/>
              <a:tailEnd len="med" w="med" type="stealth"/>
            </a:ln>
          </p:spPr>
        </p:cxnSp>
      </p:grpSp>
      <p:sp>
        <p:nvSpPr>
          <p:cNvPr id="442" name="Google Shape;442;p40"/>
          <p:cNvSpPr txBox="1"/>
          <p:nvPr/>
        </p:nvSpPr>
        <p:spPr>
          <a:xfrm>
            <a:off x="633025" y="1129475"/>
            <a:ext cx="2324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t>Notation in the paper:</a:t>
            </a:r>
            <a:endParaRPr sz="1600" u="sng"/>
          </a:p>
        </p:txBody>
      </p:sp>
      <p:sp>
        <p:nvSpPr>
          <p:cNvPr id="443" name="Google Shape;443;p40"/>
          <p:cNvSpPr txBox="1"/>
          <p:nvPr/>
        </p:nvSpPr>
        <p:spPr>
          <a:xfrm>
            <a:off x="6043225" y="1129475"/>
            <a:ext cx="2324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t>What it means:</a:t>
            </a:r>
            <a:endParaRPr sz="1600" u="sng"/>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Convexity of friction forces</a:t>
            </a:r>
            <a:endParaRPr/>
          </a:p>
        </p:txBody>
      </p:sp>
      <p:sp>
        <p:nvSpPr>
          <p:cNvPr id="449" name="Google Shape;449;p41"/>
          <p:cNvSpPr txBox="1"/>
          <p:nvPr>
            <p:ph idx="1" type="body"/>
          </p:nvPr>
        </p:nvSpPr>
        <p:spPr>
          <a:xfrm>
            <a:off x="311700" y="550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 will draw some </a:t>
            </a:r>
            <a:r>
              <a:rPr lang="en"/>
              <a:t>friction cones on the whiteboard and talk briefly about why friction constraints are “convex” and why reasoning about frictional forces leads to </a:t>
            </a:r>
            <a:r>
              <a:rPr b="1" lang="en"/>
              <a:t>convex addition </a:t>
            </a:r>
            <a:r>
              <a:rPr lang="en"/>
              <a:t>of force vectors:</a:t>
            </a:r>
            <a:endParaRPr/>
          </a:p>
          <a:p>
            <a:pPr indent="-342900" lvl="0" marL="457200" rtl="0" algn="l">
              <a:spcBef>
                <a:spcPts val="1600"/>
              </a:spcBef>
              <a:spcAft>
                <a:spcPts val="0"/>
              </a:spcAft>
              <a:buSzPts val="1800"/>
              <a:buChar char="●"/>
            </a:pPr>
            <a:r>
              <a:rPr lang="en"/>
              <a:t>Convex Hull of wrenches</a:t>
            </a:r>
            <a:endParaRPr/>
          </a:p>
          <a:p>
            <a:pPr indent="-342900" lvl="0" marL="457200" rtl="0" algn="l">
              <a:spcBef>
                <a:spcPts val="0"/>
              </a:spcBef>
              <a:spcAft>
                <a:spcPts val="0"/>
              </a:spcAft>
              <a:buSzPts val="1800"/>
              <a:buChar char="●"/>
            </a:pPr>
            <a:r>
              <a:rPr lang="en"/>
              <a:t>Minkowski sum of wrenches</a:t>
            </a:r>
            <a:endParaRPr/>
          </a:p>
        </p:txBody>
      </p:sp>
      <p:pic>
        <p:nvPicPr>
          <p:cNvPr id="450" name="Google Shape;450;p41"/>
          <p:cNvPicPr preferRelativeResize="0"/>
          <p:nvPr/>
        </p:nvPicPr>
        <p:blipFill>
          <a:blip r:embed="rId3">
            <a:alphaModFix/>
          </a:blip>
          <a:stretch>
            <a:fillRect/>
          </a:stretch>
        </p:blipFill>
        <p:spPr>
          <a:xfrm>
            <a:off x="674275" y="2687825"/>
            <a:ext cx="2382048" cy="2145075"/>
          </a:xfrm>
          <a:prstGeom prst="rect">
            <a:avLst/>
          </a:prstGeom>
          <a:noFill/>
          <a:ln>
            <a:noFill/>
          </a:ln>
        </p:spPr>
      </p:pic>
      <p:sp>
        <p:nvSpPr>
          <p:cNvPr id="451" name="Google Shape;451;p41"/>
          <p:cNvSpPr txBox="1"/>
          <p:nvPr/>
        </p:nvSpPr>
        <p:spPr>
          <a:xfrm>
            <a:off x="69300" y="4680300"/>
            <a:ext cx="411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https://en.wikipedia.org/wiki/Minkowski_addition</a:t>
            </a:r>
            <a:endParaRPr/>
          </a:p>
          <a:p>
            <a:pPr indent="0" lvl="0" marL="0" rtl="0" algn="l">
              <a:spcBef>
                <a:spcPts val="0"/>
              </a:spcBef>
              <a:spcAft>
                <a:spcPts val="0"/>
              </a:spcAft>
              <a:buNone/>
            </a:pPr>
            <a:r>
              <a:t/>
            </a:r>
            <a:endParaRPr/>
          </a:p>
        </p:txBody>
      </p:sp>
      <p:pic>
        <p:nvPicPr>
          <p:cNvPr id="452" name="Google Shape;452;p41"/>
          <p:cNvPicPr preferRelativeResize="0"/>
          <p:nvPr/>
        </p:nvPicPr>
        <p:blipFill>
          <a:blip r:embed="rId5">
            <a:alphaModFix/>
          </a:blip>
          <a:stretch>
            <a:fillRect/>
          </a:stretch>
        </p:blipFill>
        <p:spPr>
          <a:xfrm>
            <a:off x="4477175" y="1462000"/>
            <a:ext cx="4010851" cy="3202426"/>
          </a:xfrm>
          <a:prstGeom prst="rect">
            <a:avLst/>
          </a:prstGeom>
          <a:noFill/>
          <a:ln>
            <a:noFill/>
          </a:ln>
        </p:spPr>
      </p:pic>
      <p:sp>
        <p:nvSpPr>
          <p:cNvPr id="453" name="Google Shape;453;p41"/>
          <p:cNvSpPr txBox="1"/>
          <p:nvPr/>
        </p:nvSpPr>
        <p:spPr>
          <a:xfrm>
            <a:off x="4679725" y="4671100"/>
            <a:ext cx="37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https://en.wikipedia.org/wiki/Convex_hull</a:t>
            </a:r>
            <a:endParaRPr/>
          </a:p>
        </p:txBody>
      </p:sp>
      <p:cxnSp>
        <p:nvCxnSpPr>
          <p:cNvPr id="454" name="Google Shape;454;p41"/>
          <p:cNvCxnSpPr/>
          <p:nvPr/>
        </p:nvCxnSpPr>
        <p:spPr>
          <a:xfrm>
            <a:off x="6168125" y="1368225"/>
            <a:ext cx="0" cy="33186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41"/>
          <p:cNvCxnSpPr/>
          <p:nvPr/>
        </p:nvCxnSpPr>
        <p:spPr>
          <a:xfrm>
            <a:off x="4315825" y="3638550"/>
            <a:ext cx="4543500" cy="0"/>
          </a:xfrm>
          <a:prstGeom prst="straightConnector1">
            <a:avLst/>
          </a:prstGeom>
          <a:noFill/>
          <a:ln cap="flat" cmpd="sng" w="9525">
            <a:solidFill>
              <a:schemeClr val="dk2"/>
            </a:solidFill>
            <a:prstDash val="solid"/>
            <a:round/>
            <a:headEnd len="med" w="med" type="none"/>
            <a:tailEnd len="med" w="med" type="none"/>
          </a:ln>
        </p:spPr>
      </p:cxnSp>
      <p:cxnSp>
        <p:nvCxnSpPr>
          <p:cNvPr id="456" name="Google Shape;456;p41"/>
          <p:cNvCxnSpPr/>
          <p:nvPr/>
        </p:nvCxnSpPr>
        <p:spPr>
          <a:xfrm flipH="1" rot="10800000">
            <a:off x="6170000" y="2676200"/>
            <a:ext cx="184500" cy="957300"/>
          </a:xfrm>
          <a:prstGeom prst="straightConnector1">
            <a:avLst/>
          </a:prstGeom>
          <a:noFill/>
          <a:ln cap="flat" cmpd="sng" w="28575">
            <a:solidFill>
              <a:srgbClr val="A64D79"/>
            </a:solidFill>
            <a:prstDash val="solid"/>
            <a:round/>
            <a:headEnd len="med" w="med" type="none"/>
            <a:tailEnd len="med" w="med" type="triangle"/>
          </a:ln>
        </p:spPr>
      </p:cxnSp>
      <p:cxnSp>
        <p:nvCxnSpPr>
          <p:cNvPr id="457" name="Google Shape;457;p41"/>
          <p:cNvCxnSpPr/>
          <p:nvPr/>
        </p:nvCxnSpPr>
        <p:spPr>
          <a:xfrm flipH="1" rot="10800000">
            <a:off x="6170000" y="2157325"/>
            <a:ext cx="703500" cy="1487700"/>
          </a:xfrm>
          <a:prstGeom prst="straightConnector1">
            <a:avLst/>
          </a:prstGeom>
          <a:noFill/>
          <a:ln cap="flat" cmpd="sng" w="28575">
            <a:solidFill>
              <a:srgbClr val="A64D79"/>
            </a:solidFill>
            <a:prstDash val="solid"/>
            <a:round/>
            <a:headEnd len="med" w="med" type="none"/>
            <a:tailEnd len="med" w="med" type="triangle"/>
          </a:ln>
        </p:spPr>
      </p:cxnSp>
      <p:cxnSp>
        <p:nvCxnSpPr>
          <p:cNvPr id="458" name="Google Shape;458;p41"/>
          <p:cNvCxnSpPr/>
          <p:nvPr/>
        </p:nvCxnSpPr>
        <p:spPr>
          <a:xfrm flipH="1" rot="10800000">
            <a:off x="6170000" y="2526450"/>
            <a:ext cx="1337700" cy="1130100"/>
          </a:xfrm>
          <a:prstGeom prst="straightConnector1">
            <a:avLst/>
          </a:prstGeom>
          <a:noFill/>
          <a:ln cap="flat" cmpd="sng" w="28575">
            <a:solidFill>
              <a:srgbClr val="A64D79"/>
            </a:solidFill>
            <a:prstDash val="solid"/>
            <a:round/>
            <a:headEnd len="med" w="med" type="none"/>
            <a:tailEnd len="med" w="med" type="triangle"/>
          </a:ln>
        </p:spPr>
      </p:cxnSp>
      <p:cxnSp>
        <p:nvCxnSpPr>
          <p:cNvPr id="459" name="Google Shape;459;p41"/>
          <p:cNvCxnSpPr/>
          <p:nvPr/>
        </p:nvCxnSpPr>
        <p:spPr>
          <a:xfrm>
            <a:off x="6193050" y="3645025"/>
            <a:ext cx="1314900" cy="57600"/>
          </a:xfrm>
          <a:prstGeom prst="straightConnector1">
            <a:avLst/>
          </a:prstGeom>
          <a:noFill/>
          <a:ln cap="flat" cmpd="sng" w="28575">
            <a:solidFill>
              <a:srgbClr val="A64D79"/>
            </a:solidFill>
            <a:prstDash val="solid"/>
            <a:round/>
            <a:headEnd len="med" w="med" type="none"/>
            <a:tailEnd len="med" w="med" type="triangle"/>
          </a:ln>
        </p:spPr>
      </p:cxnSp>
      <p:sp>
        <p:nvSpPr>
          <p:cNvPr id="460" name="Google Shape;460;p41"/>
          <p:cNvSpPr txBox="1"/>
          <p:nvPr/>
        </p:nvSpPr>
        <p:spPr>
          <a:xfrm>
            <a:off x="8548175" y="3362250"/>
            <a:ext cx="5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Fx</a:t>
            </a:r>
            <a:endParaRPr/>
          </a:p>
        </p:txBody>
      </p:sp>
      <p:sp>
        <p:nvSpPr>
          <p:cNvPr id="461" name="Google Shape;461;p41"/>
          <p:cNvSpPr txBox="1"/>
          <p:nvPr/>
        </p:nvSpPr>
        <p:spPr>
          <a:xfrm>
            <a:off x="6225650" y="1215825"/>
            <a:ext cx="5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grasp good? </a:t>
            </a:r>
            <a:endParaRPr/>
          </a:p>
        </p:txBody>
      </p:sp>
      <p:sp>
        <p:nvSpPr>
          <p:cNvPr id="78" name="Google Shape;7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we’ve seen: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79" name="Google Shape;79;p15"/>
          <p:cNvSpPr txBox="1"/>
          <p:nvPr/>
        </p:nvSpPr>
        <p:spPr>
          <a:xfrm>
            <a:off x="1392550" y="1585075"/>
            <a:ext cx="183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t>Form Closure</a:t>
            </a:r>
            <a:endParaRPr sz="1800" u="sng"/>
          </a:p>
        </p:txBody>
      </p:sp>
      <p:sp>
        <p:nvSpPr>
          <p:cNvPr id="80" name="Google Shape;80;p15"/>
          <p:cNvSpPr txBox="1"/>
          <p:nvPr/>
        </p:nvSpPr>
        <p:spPr>
          <a:xfrm>
            <a:off x="952500" y="3792225"/>
            <a:ext cx="26292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Complete kinematic restraint even without friction</a:t>
            </a:r>
            <a:endParaRPr/>
          </a:p>
        </p:txBody>
      </p:sp>
      <p:sp>
        <p:nvSpPr>
          <p:cNvPr id="81" name="Google Shape;81;p15"/>
          <p:cNvSpPr txBox="1"/>
          <p:nvPr/>
        </p:nvSpPr>
        <p:spPr>
          <a:xfrm>
            <a:off x="1226475" y="4416300"/>
            <a:ext cx="22170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Easy to check, but very </a:t>
            </a:r>
            <a:r>
              <a:rPr b="1" lang="en">
                <a:solidFill>
                  <a:srgbClr val="6AA84F"/>
                </a:solidFill>
              </a:rPr>
              <a:t>conservative</a:t>
            </a:r>
            <a:r>
              <a:rPr lang="en"/>
              <a:t>. </a:t>
            </a:r>
            <a:endParaRPr/>
          </a:p>
        </p:txBody>
      </p:sp>
      <p:grpSp>
        <p:nvGrpSpPr>
          <p:cNvPr id="82" name="Google Shape;82;p15"/>
          <p:cNvGrpSpPr/>
          <p:nvPr/>
        </p:nvGrpSpPr>
        <p:grpSpPr>
          <a:xfrm>
            <a:off x="1254375" y="2024425"/>
            <a:ext cx="2106888" cy="1839144"/>
            <a:chOff x="949575" y="2176825"/>
            <a:chExt cx="2106888" cy="1839144"/>
          </a:xfrm>
        </p:grpSpPr>
        <p:grpSp>
          <p:nvGrpSpPr>
            <p:cNvPr id="83" name="Google Shape;83;p15"/>
            <p:cNvGrpSpPr/>
            <p:nvPr/>
          </p:nvGrpSpPr>
          <p:grpSpPr>
            <a:xfrm>
              <a:off x="949575" y="2176825"/>
              <a:ext cx="2106888" cy="1839144"/>
              <a:chOff x="949575" y="2176825"/>
              <a:chExt cx="2106888" cy="1839144"/>
            </a:xfrm>
          </p:grpSpPr>
          <p:sp>
            <p:nvSpPr>
              <p:cNvPr id="84" name="Google Shape;84;p15"/>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rot="10800000">
                <a:off x="1865950" y="2176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rot="5400000">
                <a:off x="984225" y="2932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rot="-5400000">
                <a:off x="2744913" y="293281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 name="Google Shape;89;p15"/>
            <p:cNvPicPr preferRelativeResize="0"/>
            <p:nvPr/>
          </p:nvPicPr>
          <p:blipFill>
            <a:blip r:embed="rId3">
              <a:alphaModFix/>
            </a:blip>
            <a:stretch>
              <a:fillRect/>
            </a:stretch>
          </p:blipFill>
          <p:spPr>
            <a:xfrm>
              <a:off x="1656559" y="2647524"/>
              <a:ext cx="692924" cy="897749"/>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 friction cones</a:t>
            </a:r>
            <a:endParaRPr/>
          </a:p>
        </p:txBody>
      </p:sp>
      <p:sp>
        <p:nvSpPr>
          <p:cNvPr id="467" name="Google Shape;467;p42"/>
          <p:cNvSpPr txBox="1"/>
          <p:nvPr/>
        </p:nvSpPr>
        <p:spPr>
          <a:xfrm>
            <a:off x="633025" y="1129475"/>
            <a:ext cx="2324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t>Notation in the paper:</a:t>
            </a:r>
            <a:endParaRPr sz="1600" u="sng"/>
          </a:p>
        </p:txBody>
      </p:sp>
      <p:sp>
        <p:nvSpPr>
          <p:cNvPr id="468" name="Google Shape;468;p42"/>
          <p:cNvSpPr txBox="1"/>
          <p:nvPr/>
        </p:nvSpPr>
        <p:spPr>
          <a:xfrm>
            <a:off x="6043225" y="1129475"/>
            <a:ext cx="2324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t>What it means:</a:t>
            </a:r>
            <a:endParaRPr sz="1600" u="sng"/>
          </a:p>
        </p:txBody>
      </p:sp>
      <p:pic>
        <p:nvPicPr>
          <p:cNvPr id="469" name="Google Shape;469;p42"/>
          <p:cNvPicPr preferRelativeResize="0"/>
          <p:nvPr/>
        </p:nvPicPr>
        <p:blipFill rotWithShape="1">
          <a:blip r:embed="rId3">
            <a:alphaModFix/>
          </a:blip>
          <a:srcRect b="0" l="-3420" r="3419" t="0"/>
          <a:stretch/>
        </p:blipFill>
        <p:spPr>
          <a:xfrm>
            <a:off x="682806" y="1708900"/>
            <a:ext cx="2224844" cy="402554"/>
          </a:xfrm>
          <a:prstGeom prst="rect">
            <a:avLst/>
          </a:prstGeom>
          <a:noFill/>
          <a:ln>
            <a:noFill/>
          </a:ln>
        </p:spPr>
      </p:pic>
      <p:pic>
        <p:nvPicPr>
          <p:cNvPr id="470" name="Google Shape;470;p42"/>
          <p:cNvPicPr preferRelativeResize="0"/>
          <p:nvPr/>
        </p:nvPicPr>
        <p:blipFill>
          <a:blip r:embed="rId4">
            <a:alphaModFix/>
          </a:blip>
          <a:stretch>
            <a:fillRect/>
          </a:stretch>
        </p:blipFill>
        <p:spPr>
          <a:xfrm>
            <a:off x="1107825" y="2215400"/>
            <a:ext cx="1108150" cy="356350"/>
          </a:xfrm>
          <a:prstGeom prst="rect">
            <a:avLst/>
          </a:prstGeom>
          <a:noFill/>
          <a:ln>
            <a:noFill/>
          </a:ln>
        </p:spPr>
      </p:pic>
      <p:sp>
        <p:nvSpPr>
          <p:cNvPr id="471" name="Google Shape;471;p42"/>
          <p:cNvSpPr txBox="1"/>
          <p:nvPr/>
        </p:nvSpPr>
        <p:spPr>
          <a:xfrm>
            <a:off x="4705375" y="1505875"/>
            <a:ext cx="3607500" cy="10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a:t>
            </a:r>
            <a:r>
              <a:rPr lang="en"/>
              <a:t>ust specifying the normal force doesn’t fully tell us the actual contact force (which could be anywhere inside the friction cone) or the wrench that can be resisted.</a:t>
            </a:r>
            <a:endParaRPr/>
          </a:p>
        </p:txBody>
      </p:sp>
      <p:pic>
        <p:nvPicPr>
          <p:cNvPr id="472" name="Google Shape;472;p42"/>
          <p:cNvPicPr preferRelativeResize="0"/>
          <p:nvPr/>
        </p:nvPicPr>
        <p:blipFill>
          <a:blip r:embed="rId5">
            <a:alphaModFix/>
          </a:blip>
          <a:stretch>
            <a:fillRect/>
          </a:stretch>
        </p:blipFill>
        <p:spPr>
          <a:xfrm>
            <a:off x="525463" y="3318377"/>
            <a:ext cx="2159172" cy="346765"/>
          </a:xfrm>
          <a:prstGeom prst="rect">
            <a:avLst/>
          </a:prstGeom>
          <a:noFill/>
          <a:ln>
            <a:noFill/>
          </a:ln>
        </p:spPr>
      </p:pic>
      <p:pic>
        <p:nvPicPr>
          <p:cNvPr id="473" name="Google Shape;473;p42"/>
          <p:cNvPicPr preferRelativeResize="0"/>
          <p:nvPr/>
        </p:nvPicPr>
        <p:blipFill>
          <a:blip r:embed="rId6">
            <a:alphaModFix/>
          </a:blip>
          <a:stretch>
            <a:fillRect/>
          </a:stretch>
        </p:blipFill>
        <p:spPr>
          <a:xfrm>
            <a:off x="487998" y="3753385"/>
            <a:ext cx="1950931" cy="648237"/>
          </a:xfrm>
          <a:prstGeom prst="rect">
            <a:avLst/>
          </a:prstGeom>
          <a:noFill/>
          <a:ln>
            <a:noFill/>
          </a:ln>
        </p:spPr>
      </p:pic>
      <p:sp>
        <p:nvSpPr>
          <p:cNvPr id="474" name="Google Shape;474;p42"/>
          <p:cNvSpPr txBox="1"/>
          <p:nvPr/>
        </p:nvSpPr>
        <p:spPr>
          <a:xfrm>
            <a:off x="2832872" y="2962775"/>
            <a:ext cx="14145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If wrench w can be resisted by g</a:t>
            </a:r>
            <a:endParaRPr sz="1200"/>
          </a:p>
        </p:txBody>
      </p:sp>
      <p:cxnSp>
        <p:nvCxnSpPr>
          <p:cNvPr id="475" name="Google Shape;475;p42"/>
          <p:cNvCxnSpPr>
            <a:stCxn id="476" idx="7"/>
            <a:endCxn id="474" idx="1"/>
          </p:cNvCxnSpPr>
          <p:nvPr/>
        </p:nvCxnSpPr>
        <p:spPr>
          <a:xfrm flipH="1" rot="10800000">
            <a:off x="2472872" y="3201577"/>
            <a:ext cx="360000" cy="183600"/>
          </a:xfrm>
          <a:prstGeom prst="straightConnector1">
            <a:avLst/>
          </a:prstGeom>
          <a:noFill/>
          <a:ln cap="flat" cmpd="sng" w="9525">
            <a:solidFill>
              <a:schemeClr val="dk2"/>
            </a:solidFill>
            <a:prstDash val="solid"/>
            <a:round/>
            <a:headEnd len="med" w="med" type="none"/>
            <a:tailEnd len="med" w="med" type="triangle"/>
          </a:ln>
        </p:spPr>
      </p:cxnSp>
      <p:sp>
        <p:nvSpPr>
          <p:cNvPr id="476" name="Google Shape;476;p42"/>
          <p:cNvSpPr/>
          <p:nvPr/>
        </p:nvSpPr>
        <p:spPr>
          <a:xfrm>
            <a:off x="1612820" y="3341030"/>
            <a:ext cx="1007614" cy="301459"/>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42"/>
          <p:cNvGrpSpPr/>
          <p:nvPr/>
        </p:nvGrpSpPr>
        <p:grpSpPr>
          <a:xfrm>
            <a:off x="5938575" y="2788920"/>
            <a:ext cx="1874175" cy="1923396"/>
            <a:chOff x="5938575" y="2788920"/>
            <a:chExt cx="1874175" cy="1923396"/>
          </a:xfrm>
        </p:grpSpPr>
        <p:sp>
          <p:nvSpPr>
            <p:cNvPr id="478" name="Google Shape;478;p42"/>
            <p:cNvSpPr/>
            <p:nvPr/>
          </p:nvSpPr>
          <p:spPr>
            <a:xfrm>
              <a:off x="6898950" y="4242816"/>
              <a:ext cx="913800" cy="469500"/>
            </a:xfrm>
            <a:prstGeom prst="triangle">
              <a:avLst>
                <a:gd fmla="val 50000" name="adj"/>
              </a:avLst>
            </a:prstGeom>
            <a:gradFill>
              <a:gsLst>
                <a:gs pos="0">
                  <a:srgbClr val="F5D0D0">
                    <a:alpha val="48600"/>
                  </a:srgbClr>
                </a:gs>
                <a:gs pos="100000">
                  <a:srgbClr val="D96868">
                    <a:alpha val="4860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5938575" y="4242816"/>
              <a:ext cx="913800" cy="469500"/>
            </a:xfrm>
            <a:prstGeom prst="triangle">
              <a:avLst>
                <a:gd fmla="val 50000" name="adj"/>
              </a:avLst>
            </a:prstGeom>
            <a:gradFill>
              <a:gsLst>
                <a:gs pos="0">
                  <a:srgbClr val="F5D0D0">
                    <a:alpha val="48600"/>
                  </a:srgbClr>
                </a:gs>
                <a:gs pos="100000">
                  <a:srgbClr val="D96868">
                    <a:alpha val="4860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rot="10800000">
              <a:off x="6380425" y="2788920"/>
              <a:ext cx="913800" cy="469500"/>
            </a:xfrm>
            <a:prstGeom prst="triangle">
              <a:avLst>
                <a:gd fmla="val 50000" name="adj"/>
              </a:avLst>
            </a:prstGeom>
            <a:gradFill>
              <a:gsLst>
                <a:gs pos="0">
                  <a:srgbClr val="F5D0D0">
                    <a:alpha val="48600"/>
                  </a:srgbClr>
                </a:gs>
                <a:gs pos="100000">
                  <a:srgbClr val="D96868">
                    <a:alpha val="4860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42"/>
            <p:cNvGrpSpPr/>
            <p:nvPr/>
          </p:nvGrpSpPr>
          <p:grpSpPr>
            <a:xfrm>
              <a:off x="6142271" y="2802117"/>
              <a:ext cx="1390112" cy="1908474"/>
              <a:chOff x="5751450" y="2054725"/>
              <a:chExt cx="1989000" cy="2420999"/>
            </a:xfrm>
          </p:grpSpPr>
          <p:sp>
            <p:nvSpPr>
              <p:cNvPr id="482" name="Google Shape;482;p42"/>
              <p:cNvSpPr/>
              <p:nvPr/>
            </p:nvSpPr>
            <p:spPr>
              <a:xfrm>
                <a:off x="5751450" y="2615425"/>
                <a:ext cx="1989000" cy="12996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rot="5400000">
                <a:off x="6465600" y="2162125"/>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rot="-5401839">
                <a:off x="720141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rot="-5401839">
                <a:off x="583226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6" name="Google Shape;486;p42"/>
          <p:cNvSpPr txBox="1"/>
          <p:nvPr/>
        </p:nvSpPr>
        <p:spPr>
          <a:xfrm>
            <a:off x="218625" y="1769675"/>
            <a:ext cx="7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good is the grasp?</a:t>
            </a:r>
            <a:endParaRPr/>
          </a:p>
        </p:txBody>
      </p:sp>
      <p:sp>
        <p:nvSpPr>
          <p:cNvPr id="492" name="Google Shape;492;p43"/>
          <p:cNvSpPr txBox="1"/>
          <p:nvPr/>
        </p:nvSpPr>
        <p:spPr>
          <a:xfrm>
            <a:off x="633025" y="1129475"/>
            <a:ext cx="2324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t>Notation in the paper:</a:t>
            </a:r>
            <a:endParaRPr sz="1600" u="sng"/>
          </a:p>
        </p:txBody>
      </p:sp>
      <p:sp>
        <p:nvSpPr>
          <p:cNvPr id="493" name="Google Shape;493;p43"/>
          <p:cNvSpPr txBox="1"/>
          <p:nvPr/>
        </p:nvSpPr>
        <p:spPr>
          <a:xfrm>
            <a:off x="6043225" y="1129475"/>
            <a:ext cx="2324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t>What it means:</a:t>
            </a:r>
            <a:endParaRPr sz="1600" u="sng"/>
          </a:p>
        </p:txBody>
      </p:sp>
      <p:sp>
        <p:nvSpPr>
          <p:cNvPr id="494" name="Google Shape;494;p43"/>
          <p:cNvSpPr txBox="1"/>
          <p:nvPr/>
        </p:nvSpPr>
        <p:spPr>
          <a:xfrm>
            <a:off x="5158350" y="1528775"/>
            <a:ext cx="3407400" cy="10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quality of our grasp is the </a:t>
            </a:r>
            <a:r>
              <a:rPr b="1" lang="en">
                <a:solidFill>
                  <a:srgbClr val="6AA84F"/>
                </a:solidFill>
              </a:rPr>
              <a:t>best</a:t>
            </a:r>
            <a:r>
              <a:rPr lang="en"/>
              <a:t> we can perform in the </a:t>
            </a:r>
            <a:r>
              <a:rPr b="1" lang="en">
                <a:solidFill>
                  <a:srgbClr val="CC0000"/>
                </a:solidFill>
              </a:rPr>
              <a:t>worst</a:t>
            </a:r>
            <a:r>
              <a:rPr lang="en"/>
              <a:t> case </a:t>
            </a:r>
            <a:r>
              <a:rPr lang="en"/>
              <a:t>scenario</a:t>
            </a:r>
            <a:r>
              <a:rPr lang="en"/>
              <a:t>. </a:t>
            </a:r>
            <a:endParaRPr/>
          </a:p>
        </p:txBody>
      </p:sp>
      <p:pic>
        <p:nvPicPr>
          <p:cNvPr id="495" name="Google Shape;495;p43"/>
          <p:cNvPicPr preferRelativeResize="0"/>
          <p:nvPr/>
        </p:nvPicPr>
        <p:blipFill>
          <a:blip r:embed="rId3">
            <a:alphaModFix/>
          </a:blip>
          <a:stretch>
            <a:fillRect/>
          </a:stretch>
        </p:blipFill>
        <p:spPr>
          <a:xfrm>
            <a:off x="786323" y="1928625"/>
            <a:ext cx="1971478" cy="580744"/>
          </a:xfrm>
          <a:prstGeom prst="rect">
            <a:avLst/>
          </a:prstGeom>
          <a:noFill/>
          <a:ln>
            <a:noFill/>
          </a:ln>
        </p:spPr>
      </p:pic>
      <p:pic>
        <p:nvPicPr>
          <p:cNvPr id="496" name="Google Shape;496;p43"/>
          <p:cNvPicPr preferRelativeResize="0"/>
          <p:nvPr/>
        </p:nvPicPr>
        <p:blipFill>
          <a:blip r:embed="rId4">
            <a:alphaModFix/>
          </a:blip>
          <a:stretch>
            <a:fillRect/>
          </a:stretch>
        </p:blipFill>
        <p:spPr>
          <a:xfrm>
            <a:off x="951911" y="3121233"/>
            <a:ext cx="1640335" cy="442892"/>
          </a:xfrm>
          <a:prstGeom prst="rect">
            <a:avLst/>
          </a:prstGeom>
          <a:noFill/>
          <a:ln>
            <a:noFill/>
          </a:ln>
        </p:spPr>
      </p:pic>
      <p:sp>
        <p:nvSpPr>
          <p:cNvPr id="497" name="Google Shape;497;p43"/>
          <p:cNvSpPr/>
          <p:nvPr/>
        </p:nvSpPr>
        <p:spPr>
          <a:xfrm rot="10800000">
            <a:off x="2799625" y="1928695"/>
            <a:ext cx="170400" cy="7305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rot="10800000">
            <a:off x="2799625" y="3015850"/>
            <a:ext cx="170400" cy="7305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txBox="1"/>
          <p:nvPr/>
        </p:nvSpPr>
        <p:spPr>
          <a:xfrm>
            <a:off x="3102600" y="1865850"/>
            <a:ext cx="19716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For any given wrench direction, the </a:t>
            </a:r>
            <a:r>
              <a:rPr b="1" lang="en" sz="1200">
                <a:solidFill>
                  <a:srgbClr val="6AA84F"/>
                </a:solidFill>
              </a:rPr>
              <a:t>best</a:t>
            </a:r>
            <a:r>
              <a:rPr lang="en" sz="1200"/>
              <a:t> ratio between resulting wrench and applied finger force</a:t>
            </a:r>
            <a:endParaRPr sz="1200"/>
          </a:p>
        </p:txBody>
      </p:sp>
      <p:sp>
        <p:nvSpPr>
          <p:cNvPr id="500" name="Google Shape;500;p43"/>
          <p:cNvSpPr txBox="1"/>
          <p:nvPr/>
        </p:nvSpPr>
        <p:spPr>
          <a:xfrm>
            <a:off x="3102600" y="2932650"/>
            <a:ext cx="18741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But we’re only as good as in the wrench direction we’re the </a:t>
            </a:r>
            <a:r>
              <a:rPr b="1" lang="en" sz="1200">
                <a:solidFill>
                  <a:srgbClr val="CC0000"/>
                </a:solidFill>
              </a:rPr>
              <a:t>worst</a:t>
            </a:r>
            <a:r>
              <a:rPr lang="en" sz="1200"/>
              <a:t> at resisting.</a:t>
            </a:r>
            <a:endParaRPr sz="1200"/>
          </a:p>
        </p:txBody>
      </p:sp>
      <p:grpSp>
        <p:nvGrpSpPr>
          <p:cNvPr id="501" name="Google Shape;501;p43"/>
          <p:cNvGrpSpPr/>
          <p:nvPr/>
        </p:nvGrpSpPr>
        <p:grpSpPr>
          <a:xfrm>
            <a:off x="5938575" y="2788920"/>
            <a:ext cx="1874175" cy="1923396"/>
            <a:chOff x="5938575" y="2788920"/>
            <a:chExt cx="1874175" cy="1923396"/>
          </a:xfrm>
        </p:grpSpPr>
        <p:sp>
          <p:nvSpPr>
            <p:cNvPr id="502" name="Google Shape;502;p43"/>
            <p:cNvSpPr/>
            <p:nvPr/>
          </p:nvSpPr>
          <p:spPr>
            <a:xfrm>
              <a:off x="6898950" y="4242816"/>
              <a:ext cx="913800" cy="469500"/>
            </a:xfrm>
            <a:prstGeom prst="triangle">
              <a:avLst>
                <a:gd fmla="val 50000" name="adj"/>
              </a:avLst>
            </a:prstGeom>
            <a:gradFill>
              <a:gsLst>
                <a:gs pos="0">
                  <a:srgbClr val="F5D0D0">
                    <a:alpha val="48600"/>
                  </a:srgbClr>
                </a:gs>
                <a:gs pos="100000">
                  <a:srgbClr val="D96868">
                    <a:alpha val="4860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5938575" y="4242816"/>
              <a:ext cx="913800" cy="469500"/>
            </a:xfrm>
            <a:prstGeom prst="triangle">
              <a:avLst>
                <a:gd fmla="val 50000" name="adj"/>
              </a:avLst>
            </a:prstGeom>
            <a:gradFill>
              <a:gsLst>
                <a:gs pos="0">
                  <a:srgbClr val="F5D0D0">
                    <a:alpha val="48600"/>
                  </a:srgbClr>
                </a:gs>
                <a:gs pos="100000">
                  <a:srgbClr val="D96868">
                    <a:alpha val="4860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rot="10800000">
              <a:off x="6380425" y="2788920"/>
              <a:ext cx="913800" cy="469500"/>
            </a:xfrm>
            <a:prstGeom prst="triangle">
              <a:avLst>
                <a:gd fmla="val 50000" name="adj"/>
              </a:avLst>
            </a:prstGeom>
            <a:gradFill>
              <a:gsLst>
                <a:gs pos="0">
                  <a:srgbClr val="F5D0D0">
                    <a:alpha val="48600"/>
                  </a:srgbClr>
                </a:gs>
                <a:gs pos="100000">
                  <a:srgbClr val="D96868">
                    <a:alpha val="4860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43"/>
            <p:cNvGrpSpPr/>
            <p:nvPr/>
          </p:nvGrpSpPr>
          <p:grpSpPr>
            <a:xfrm>
              <a:off x="6142271" y="2802117"/>
              <a:ext cx="1390112" cy="1908474"/>
              <a:chOff x="5751450" y="2054725"/>
              <a:chExt cx="1989000" cy="2420999"/>
            </a:xfrm>
          </p:grpSpPr>
          <p:sp>
            <p:nvSpPr>
              <p:cNvPr id="506" name="Google Shape;506;p43"/>
              <p:cNvSpPr/>
              <p:nvPr/>
            </p:nvSpPr>
            <p:spPr>
              <a:xfrm>
                <a:off x="5751450" y="2615425"/>
                <a:ext cx="1989000" cy="12996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rot="5400000">
                <a:off x="6465600" y="2162125"/>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p:nvPr/>
            </p:nvSpPr>
            <p:spPr>
              <a:xfrm rot="-5401839">
                <a:off x="720141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3"/>
              <p:cNvSpPr/>
              <p:nvPr/>
            </p:nvSpPr>
            <p:spPr>
              <a:xfrm rot="-5401839">
                <a:off x="583226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Normalizing g</a:t>
            </a:r>
            <a:endParaRPr/>
          </a:p>
        </p:txBody>
      </p:sp>
      <p:pic>
        <p:nvPicPr>
          <p:cNvPr id="515" name="Google Shape;515;p44"/>
          <p:cNvPicPr preferRelativeResize="0"/>
          <p:nvPr/>
        </p:nvPicPr>
        <p:blipFill>
          <a:blip r:embed="rId3">
            <a:alphaModFix/>
          </a:blip>
          <a:stretch>
            <a:fillRect/>
          </a:stretch>
        </p:blipFill>
        <p:spPr>
          <a:xfrm>
            <a:off x="469575" y="3086422"/>
            <a:ext cx="2826370" cy="254885"/>
          </a:xfrm>
          <a:prstGeom prst="rect">
            <a:avLst/>
          </a:prstGeom>
          <a:noFill/>
          <a:ln>
            <a:noFill/>
          </a:ln>
        </p:spPr>
      </p:pic>
      <p:pic>
        <p:nvPicPr>
          <p:cNvPr id="516" name="Google Shape;516;p44"/>
          <p:cNvPicPr preferRelativeResize="0"/>
          <p:nvPr/>
        </p:nvPicPr>
        <p:blipFill>
          <a:blip r:embed="rId4">
            <a:alphaModFix/>
          </a:blip>
          <a:stretch>
            <a:fillRect/>
          </a:stretch>
        </p:blipFill>
        <p:spPr>
          <a:xfrm>
            <a:off x="502642" y="3480483"/>
            <a:ext cx="2520510" cy="634381"/>
          </a:xfrm>
          <a:prstGeom prst="rect">
            <a:avLst/>
          </a:prstGeom>
          <a:noFill/>
          <a:ln>
            <a:noFill/>
          </a:ln>
        </p:spPr>
      </p:pic>
      <p:pic>
        <p:nvPicPr>
          <p:cNvPr id="517" name="Google Shape;517;p44"/>
          <p:cNvPicPr preferRelativeResize="0"/>
          <p:nvPr/>
        </p:nvPicPr>
        <p:blipFill>
          <a:blip r:embed="rId5">
            <a:alphaModFix/>
          </a:blip>
          <a:stretch>
            <a:fillRect/>
          </a:stretch>
        </p:blipFill>
        <p:spPr>
          <a:xfrm>
            <a:off x="6920854" y="1293002"/>
            <a:ext cx="1427345" cy="351175"/>
          </a:xfrm>
          <a:prstGeom prst="rect">
            <a:avLst/>
          </a:prstGeom>
          <a:noFill/>
          <a:ln>
            <a:noFill/>
          </a:ln>
        </p:spPr>
      </p:pic>
      <p:pic>
        <p:nvPicPr>
          <p:cNvPr id="518" name="Google Shape;518;p44"/>
          <p:cNvPicPr preferRelativeResize="0"/>
          <p:nvPr/>
        </p:nvPicPr>
        <p:blipFill>
          <a:blip r:embed="rId6">
            <a:alphaModFix/>
          </a:blip>
          <a:stretch>
            <a:fillRect/>
          </a:stretch>
        </p:blipFill>
        <p:spPr>
          <a:xfrm>
            <a:off x="1221982" y="4286042"/>
            <a:ext cx="1081837" cy="481450"/>
          </a:xfrm>
          <a:prstGeom prst="rect">
            <a:avLst/>
          </a:prstGeom>
          <a:noFill/>
          <a:ln>
            <a:noFill/>
          </a:ln>
        </p:spPr>
      </p:pic>
      <p:pic>
        <p:nvPicPr>
          <p:cNvPr id="519" name="Google Shape;519;p44"/>
          <p:cNvPicPr preferRelativeResize="0"/>
          <p:nvPr/>
        </p:nvPicPr>
        <p:blipFill>
          <a:blip r:embed="rId7">
            <a:alphaModFix/>
          </a:blip>
          <a:stretch>
            <a:fillRect/>
          </a:stretch>
        </p:blipFill>
        <p:spPr>
          <a:xfrm>
            <a:off x="6575346" y="1962271"/>
            <a:ext cx="2118361" cy="322855"/>
          </a:xfrm>
          <a:prstGeom prst="rect">
            <a:avLst/>
          </a:prstGeom>
          <a:noFill/>
          <a:ln>
            <a:noFill/>
          </a:ln>
        </p:spPr>
      </p:pic>
      <p:pic>
        <p:nvPicPr>
          <p:cNvPr id="520" name="Google Shape;520;p44"/>
          <p:cNvPicPr preferRelativeResize="0"/>
          <p:nvPr/>
        </p:nvPicPr>
        <p:blipFill>
          <a:blip r:embed="rId8">
            <a:alphaModFix/>
          </a:blip>
          <a:stretch>
            <a:fillRect/>
          </a:stretch>
        </p:blipFill>
        <p:spPr>
          <a:xfrm>
            <a:off x="5913945" y="3399094"/>
            <a:ext cx="3132229" cy="322855"/>
          </a:xfrm>
          <a:prstGeom prst="rect">
            <a:avLst/>
          </a:prstGeom>
          <a:noFill/>
          <a:ln>
            <a:noFill/>
          </a:ln>
        </p:spPr>
      </p:pic>
      <p:pic>
        <p:nvPicPr>
          <p:cNvPr id="521" name="Google Shape;521;p44"/>
          <p:cNvPicPr preferRelativeResize="0"/>
          <p:nvPr/>
        </p:nvPicPr>
        <p:blipFill>
          <a:blip r:embed="rId9">
            <a:alphaModFix/>
          </a:blip>
          <a:stretch>
            <a:fillRect/>
          </a:stretch>
        </p:blipFill>
        <p:spPr>
          <a:xfrm>
            <a:off x="6780021" y="4114875"/>
            <a:ext cx="1709004" cy="351175"/>
          </a:xfrm>
          <a:prstGeom prst="rect">
            <a:avLst/>
          </a:prstGeom>
          <a:noFill/>
          <a:ln>
            <a:noFill/>
          </a:ln>
        </p:spPr>
      </p:pic>
      <p:sp>
        <p:nvSpPr>
          <p:cNvPr id="522" name="Google Shape;522;p44"/>
          <p:cNvSpPr txBox="1"/>
          <p:nvPr/>
        </p:nvSpPr>
        <p:spPr>
          <a:xfrm>
            <a:off x="160000" y="976875"/>
            <a:ext cx="33582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Wrenches and applied forces scale linearly with each other, so we lose nothing by setting the norm of g to 1</a:t>
            </a:r>
            <a:endParaRPr/>
          </a:p>
        </p:txBody>
      </p:sp>
      <p:sp>
        <p:nvSpPr>
          <p:cNvPr id="523" name="Google Shape;523;p44"/>
          <p:cNvSpPr/>
          <p:nvPr/>
        </p:nvSpPr>
        <p:spPr>
          <a:xfrm>
            <a:off x="1957993" y="1483800"/>
            <a:ext cx="462000" cy="296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44"/>
          <p:cNvGrpSpPr/>
          <p:nvPr/>
        </p:nvGrpSpPr>
        <p:grpSpPr>
          <a:xfrm>
            <a:off x="1466475" y="1779900"/>
            <a:ext cx="1978200" cy="687600"/>
            <a:chOff x="1466475" y="1779900"/>
            <a:chExt cx="1978200" cy="687600"/>
          </a:xfrm>
        </p:grpSpPr>
        <p:sp>
          <p:nvSpPr>
            <p:cNvPr id="525" name="Google Shape;525;p44"/>
            <p:cNvSpPr txBox="1"/>
            <p:nvPr/>
          </p:nvSpPr>
          <p:spPr>
            <a:xfrm>
              <a:off x="1466475" y="1998000"/>
              <a:ext cx="1978200" cy="4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We’ll see that how we define this matters</a:t>
              </a:r>
              <a:endParaRPr sz="1200"/>
            </a:p>
          </p:txBody>
        </p:sp>
        <p:cxnSp>
          <p:nvCxnSpPr>
            <p:cNvPr id="526" name="Google Shape;526;p44"/>
            <p:cNvCxnSpPr>
              <a:stCxn id="523" idx="4"/>
              <a:endCxn id="525" idx="0"/>
            </p:cNvCxnSpPr>
            <p:nvPr/>
          </p:nvCxnSpPr>
          <p:spPr>
            <a:xfrm>
              <a:off x="2188993" y="1779900"/>
              <a:ext cx="266700" cy="218100"/>
            </a:xfrm>
            <a:prstGeom prst="straightConnector1">
              <a:avLst/>
            </a:prstGeom>
            <a:noFill/>
            <a:ln cap="flat" cmpd="sng" w="9525">
              <a:solidFill>
                <a:schemeClr val="dk2"/>
              </a:solidFill>
              <a:prstDash val="solid"/>
              <a:round/>
              <a:headEnd len="med" w="med" type="none"/>
              <a:tailEnd len="med" w="med" type="triangle"/>
            </a:ln>
          </p:spPr>
        </p:cxnSp>
      </p:grpSp>
      <p:sp>
        <p:nvSpPr>
          <p:cNvPr id="527" name="Google Shape;527;p44"/>
          <p:cNvSpPr txBox="1"/>
          <p:nvPr/>
        </p:nvSpPr>
        <p:spPr>
          <a:xfrm>
            <a:off x="160000" y="2682025"/>
            <a:ext cx="38928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can define these new sets with unit g:</a:t>
            </a:r>
            <a:endParaRPr/>
          </a:p>
        </p:txBody>
      </p:sp>
      <p:sp>
        <p:nvSpPr>
          <p:cNvPr id="528" name="Google Shape;528;p44"/>
          <p:cNvSpPr txBox="1"/>
          <p:nvPr/>
        </p:nvSpPr>
        <p:spPr>
          <a:xfrm>
            <a:off x="6418175" y="818950"/>
            <a:ext cx="24327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can then rewrite LQ as:</a:t>
            </a:r>
            <a:endParaRPr/>
          </a:p>
        </p:txBody>
      </p:sp>
      <p:cxnSp>
        <p:nvCxnSpPr>
          <p:cNvPr id="529" name="Google Shape;529;p44"/>
          <p:cNvCxnSpPr>
            <a:stCxn id="517" idx="2"/>
            <a:endCxn id="519" idx="0"/>
          </p:cNvCxnSpPr>
          <p:nvPr/>
        </p:nvCxnSpPr>
        <p:spPr>
          <a:xfrm>
            <a:off x="7634527" y="1644178"/>
            <a:ext cx="0" cy="318000"/>
          </a:xfrm>
          <a:prstGeom prst="straightConnector1">
            <a:avLst/>
          </a:prstGeom>
          <a:noFill/>
          <a:ln cap="flat" cmpd="sng" w="9525">
            <a:solidFill>
              <a:schemeClr val="dk2"/>
            </a:solidFill>
            <a:prstDash val="solid"/>
            <a:round/>
            <a:headEnd len="med" w="med" type="none"/>
            <a:tailEnd len="med" w="med" type="triangle"/>
          </a:ln>
        </p:spPr>
      </p:cxnSp>
      <p:sp>
        <p:nvSpPr>
          <p:cNvPr id="530" name="Google Shape;530;p44"/>
          <p:cNvSpPr txBox="1"/>
          <p:nvPr/>
        </p:nvSpPr>
        <p:spPr>
          <a:xfrm>
            <a:off x="3875313" y="1310125"/>
            <a:ext cx="2339100" cy="98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We only consider wrenches on the boundary of BG, so only the wrenches that can </a:t>
            </a:r>
            <a:r>
              <a:rPr i="1" lang="en" sz="1200"/>
              <a:t>barely </a:t>
            </a:r>
            <a:r>
              <a:rPr lang="en" sz="1200"/>
              <a:t>be withstood by our unit g</a:t>
            </a:r>
            <a:endParaRPr sz="1200"/>
          </a:p>
        </p:txBody>
      </p:sp>
      <p:sp>
        <p:nvSpPr>
          <p:cNvPr id="531" name="Google Shape;531;p44"/>
          <p:cNvSpPr/>
          <p:nvPr/>
        </p:nvSpPr>
        <p:spPr>
          <a:xfrm>
            <a:off x="6428430" y="1261820"/>
            <a:ext cx="170400" cy="9861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4"/>
          <p:cNvSpPr txBox="1"/>
          <p:nvPr/>
        </p:nvSpPr>
        <p:spPr>
          <a:xfrm>
            <a:off x="6479000" y="2785363"/>
            <a:ext cx="24327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Our metric Q then becomes</a:t>
            </a:r>
            <a:r>
              <a:rPr lang="en"/>
              <a:t>:</a:t>
            </a:r>
            <a:endParaRPr/>
          </a:p>
        </p:txBody>
      </p:sp>
      <p:sp>
        <p:nvSpPr>
          <p:cNvPr id="533" name="Google Shape;533;p44"/>
          <p:cNvSpPr txBox="1"/>
          <p:nvPr/>
        </p:nvSpPr>
        <p:spPr>
          <a:xfrm>
            <a:off x="4136925" y="3911450"/>
            <a:ext cx="2229000" cy="98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The magnitude of the biggest wrench our unit grasp can withstand in the direction we are the worst in</a:t>
            </a:r>
            <a:endParaRPr sz="1200"/>
          </a:p>
        </p:txBody>
      </p:sp>
      <p:sp>
        <p:nvSpPr>
          <p:cNvPr id="534" name="Google Shape;534;p44"/>
          <p:cNvSpPr/>
          <p:nvPr/>
        </p:nvSpPr>
        <p:spPr>
          <a:xfrm>
            <a:off x="6609630" y="3827045"/>
            <a:ext cx="170400" cy="9861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4"/>
          <p:cNvSpPr txBox="1"/>
          <p:nvPr/>
        </p:nvSpPr>
        <p:spPr>
          <a:xfrm>
            <a:off x="4244575" y="164875"/>
            <a:ext cx="453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What about scaling rotations versus translation</a:t>
            </a:r>
            <a:br>
              <a:rPr lang="en">
                <a:solidFill>
                  <a:srgbClr val="0000FF"/>
                </a:solidFill>
              </a:rPr>
            </a:br>
            <a:r>
              <a:rPr lang="en">
                <a:solidFill>
                  <a:srgbClr val="0000FF"/>
                </a:solidFill>
              </a:rPr>
              <a:t>(or torque versus force)?  ⇒ lambda scaling factor</a:t>
            </a:r>
            <a:endParaRPr>
              <a:solidFill>
                <a:srgbClr val="0000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Computing the quality metric</a:t>
            </a:r>
            <a:endParaRPr/>
          </a:p>
        </p:txBody>
      </p:sp>
      <p:sp>
        <p:nvSpPr>
          <p:cNvPr id="541" name="Google Shape;541;p45"/>
          <p:cNvSpPr txBox="1"/>
          <p:nvPr/>
        </p:nvSpPr>
        <p:spPr>
          <a:xfrm>
            <a:off x="1959300" y="1160225"/>
            <a:ext cx="5225400" cy="106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To compute this best-in-the-worst-case quality metric, we </a:t>
            </a:r>
            <a:r>
              <a:rPr b="1" lang="en"/>
              <a:t>exploit the convexity of the friction cone </a:t>
            </a:r>
            <a:endParaRPr b="1"/>
          </a:p>
        </p:txBody>
      </p:sp>
      <p:sp>
        <p:nvSpPr>
          <p:cNvPr id="542" name="Google Shape;542;p45"/>
          <p:cNvSpPr txBox="1"/>
          <p:nvPr/>
        </p:nvSpPr>
        <p:spPr>
          <a:xfrm>
            <a:off x="710075" y="2331475"/>
            <a:ext cx="2371800" cy="9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Every possible contact force is a convex combination of the vectors on the </a:t>
            </a:r>
            <a:r>
              <a:rPr lang="en" sz="1200" u="sng"/>
              <a:t>boundaries of the friction cone</a:t>
            </a:r>
            <a:endParaRPr sz="1200" u="sng"/>
          </a:p>
        </p:txBody>
      </p:sp>
      <p:sp>
        <p:nvSpPr>
          <p:cNvPr id="543" name="Google Shape;543;p45"/>
          <p:cNvSpPr txBox="1"/>
          <p:nvPr/>
        </p:nvSpPr>
        <p:spPr>
          <a:xfrm>
            <a:off x="6062125" y="2331475"/>
            <a:ext cx="2665800" cy="9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Every possible wrench exerted by a contact lies within the </a:t>
            </a:r>
            <a:r>
              <a:rPr i="1" lang="en" sz="1200"/>
              <a:t>convex hull</a:t>
            </a:r>
            <a:r>
              <a:rPr lang="en" sz="1200"/>
              <a:t> of the wrenches exerted by forces at the boundaries of the friction cones</a:t>
            </a:r>
            <a:endParaRPr sz="1200"/>
          </a:p>
        </p:txBody>
      </p:sp>
      <p:grpSp>
        <p:nvGrpSpPr>
          <p:cNvPr id="544" name="Google Shape;544;p45"/>
          <p:cNvGrpSpPr/>
          <p:nvPr/>
        </p:nvGrpSpPr>
        <p:grpSpPr>
          <a:xfrm>
            <a:off x="3648786" y="2368617"/>
            <a:ext cx="1846442" cy="1908474"/>
            <a:chOff x="5938836" y="2649717"/>
            <a:chExt cx="1846442" cy="1908474"/>
          </a:xfrm>
        </p:grpSpPr>
        <p:grpSp>
          <p:nvGrpSpPr>
            <p:cNvPr id="545" name="Google Shape;545;p45"/>
            <p:cNvGrpSpPr/>
            <p:nvPr/>
          </p:nvGrpSpPr>
          <p:grpSpPr>
            <a:xfrm>
              <a:off x="6142271" y="2649717"/>
              <a:ext cx="1390112" cy="1908474"/>
              <a:chOff x="5751450" y="2054725"/>
              <a:chExt cx="1989000" cy="2420999"/>
            </a:xfrm>
          </p:grpSpPr>
          <p:sp>
            <p:nvSpPr>
              <p:cNvPr id="546" name="Google Shape;546;p45"/>
              <p:cNvSpPr/>
              <p:nvPr/>
            </p:nvSpPr>
            <p:spPr>
              <a:xfrm rot="5400000">
                <a:off x="6465600" y="2162125"/>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rot="-5401839">
                <a:off x="720141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rot="-5401839">
                <a:off x="583226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5751450" y="2615425"/>
                <a:ext cx="1989000" cy="12996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45"/>
            <p:cNvGrpSpPr/>
            <p:nvPr/>
          </p:nvGrpSpPr>
          <p:grpSpPr>
            <a:xfrm>
              <a:off x="6395886" y="2690572"/>
              <a:ext cx="882890" cy="396535"/>
              <a:chOff x="1754325" y="2332975"/>
              <a:chExt cx="1148400" cy="693000"/>
            </a:xfrm>
          </p:grpSpPr>
          <p:cxnSp>
            <p:nvCxnSpPr>
              <p:cNvPr id="551" name="Google Shape;551;p45"/>
              <p:cNvCxnSpPr/>
              <p:nvPr/>
            </p:nvCxnSpPr>
            <p:spPr>
              <a:xfrm rot="10800000">
                <a:off x="1754325" y="2333125"/>
                <a:ext cx="574200" cy="680400"/>
              </a:xfrm>
              <a:prstGeom prst="straightConnector1">
                <a:avLst/>
              </a:prstGeom>
              <a:noFill/>
              <a:ln cap="flat" cmpd="sng" w="28575">
                <a:solidFill>
                  <a:srgbClr val="FF0000"/>
                </a:solidFill>
                <a:prstDash val="solid"/>
                <a:round/>
                <a:headEnd len="med" w="med" type="stealth"/>
                <a:tailEnd len="med" w="med" type="none"/>
              </a:ln>
            </p:spPr>
          </p:cxnSp>
          <p:cxnSp>
            <p:nvCxnSpPr>
              <p:cNvPr id="552" name="Google Shape;552;p45"/>
              <p:cNvCxnSpPr/>
              <p:nvPr/>
            </p:nvCxnSpPr>
            <p:spPr>
              <a:xfrm flipH="1" rot="10800000">
                <a:off x="2328525" y="2332975"/>
                <a:ext cx="574200" cy="693000"/>
              </a:xfrm>
              <a:prstGeom prst="straightConnector1">
                <a:avLst/>
              </a:prstGeom>
              <a:noFill/>
              <a:ln cap="flat" cmpd="sng" w="28575">
                <a:solidFill>
                  <a:srgbClr val="FF0000"/>
                </a:solidFill>
                <a:prstDash val="solid"/>
                <a:round/>
                <a:headEnd len="med" w="med" type="stealth"/>
                <a:tailEnd len="med" w="med" type="none"/>
              </a:ln>
            </p:spPr>
          </p:cxnSp>
        </p:grpSp>
        <p:grpSp>
          <p:nvGrpSpPr>
            <p:cNvPr id="553" name="Google Shape;553;p45"/>
            <p:cNvGrpSpPr/>
            <p:nvPr/>
          </p:nvGrpSpPr>
          <p:grpSpPr>
            <a:xfrm rot="10800000">
              <a:off x="6902388" y="4103545"/>
              <a:ext cx="882890" cy="396535"/>
              <a:chOff x="1754325" y="2332975"/>
              <a:chExt cx="1148400" cy="693000"/>
            </a:xfrm>
          </p:grpSpPr>
          <p:cxnSp>
            <p:nvCxnSpPr>
              <p:cNvPr id="554" name="Google Shape;554;p45"/>
              <p:cNvCxnSpPr/>
              <p:nvPr/>
            </p:nvCxnSpPr>
            <p:spPr>
              <a:xfrm rot="10800000">
                <a:off x="1754325" y="2333125"/>
                <a:ext cx="574200" cy="680400"/>
              </a:xfrm>
              <a:prstGeom prst="straightConnector1">
                <a:avLst/>
              </a:prstGeom>
              <a:noFill/>
              <a:ln cap="flat" cmpd="sng" w="28575">
                <a:solidFill>
                  <a:srgbClr val="FF0000"/>
                </a:solidFill>
                <a:prstDash val="solid"/>
                <a:round/>
                <a:headEnd len="med" w="med" type="stealth"/>
                <a:tailEnd len="med" w="med" type="none"/>
              </a:ln>
            </p:spPr>
          </p:cxnSp>
          <p:cxnSp>
            <p:nvCxnSpPr>
              <p:cNvPr id="555" name="Google Shape;555;p45"/>
              <p:cNvCxnSpPr/>
              <p:nvPr/>
            </p:nvCxnSpPr>
            <p:spPr>
              <a:xfrm flipH="1" rot="10800000">
                <a:off x="2328525" y="2332975"/>
                <a:ext cx="574200" cy="693000"/>
              </a:xfrm>
              <a:prstGeom prst="straightConnector1">
                <a:avLst/>
              </a:prstGeom>
              <a:noFill/>
              <a:ln cap="flat" cmpd="sng" w="28575">
                <a:solidFill>
                  <a:srgbClr val="FF0000"/>
                </a:solidFill>
                <a:prstDash val="solid"/>
                <a:round/>
                <a:headEnd len="med" w="med" type="stealth"/>
                <a:tailEnd len="med" w="med" type="none"/>
              </a:ln>
            </p:spPr>
          </p:cxnSp>
        </p:grpSp>
        <p:grpSp>
          <p:nvGrpSpPr>
            <p:cNvPr id="556" name="Google Shape;556;p45"/>
            <p:cNvGrpSpPr/>
            <p:nvPr/>
          </p:nvGrpSpPr>
          <p:grpSpPr>
            <a:xfrm rot="10800000">
              <a:off x="5938836" y="4103545"/>
              <a:ext cx="882890" cy="396535"/>
              <a:chOff x="1754325" y="2332975"/>
              <a:chExt cx="1148400" cy="693000"/>
            </a:xfrm>
          </p:grpSpPr>
          <p:cxnSp>
            <p:nvCxnSpPr>
              <p:cNvPr id="557" name="Google Shape;557;p45"/>
              <p:cNvCxnSpPr/>
              <p:nvPr/>
            </p:nvCxnSpPr>
            <p:spPr>
              <a:xfrm rot="10800000">
                <a:off x="1754325" y="2333125"/>
                <a:ext cx="574200" cy="680400"/>
              </a:xfrm>
              <a:prstGeom prst="straightConnector1">
                <a:avLst/>
              </a:prstGeom>
              <a:noFill/>
              <a:ln cap="flat" cmpd="sng" w="28575">
                <a:solidFill>
                  <a:srgbClr val="FF0000"/>
                </a:solidFill>
                <a:prstDash val="solid"/>
                <a:round/>
                <a:headEnd len="med" w="med" type="stealth"/>
                <a:tailEnd len="med" w="med" type="none"/>
              </a:ln>
            </p:spPr>
          </p:cxnSp>
          <p:cxnSp>
            <p:nvCxnSpPr>
              <p:cNvPr id="558" name="Google Shape;558;p45"/>
              <p:cNvCxnSpPr/>
              <p:nvPr/>
            </p:nvCxnSpPr>
            <p:spPr>
              <a:xfrm flipH="1" rot="10800000">
                <a:off x="2328525" y="2332975"/>
                <a:ext cx="574200" cy="693000"/>
              </a:xfrm>
              <a:prstGeom prst="straightConnector1">
                <a:avLst/>
              </a:prstGeom>
              <a:noFill/>
              <a:ln cap="flat" cmpd="sng" w="28575">
                <a:solidFill>
                  <a:srgbClr val="FF0000"/>
                </a:solidFill>
                <a:prstDash val="solid"/>
                <a:round/>
                <a:headEnd len="med" w="med" type="stealth"/>
                <a:tailEnd len="med" w="med" type="none"/>
              </a:ln>
            </p:spPr>
          </p:cxnSp>
        </p:grpSp>
      </p:grpSp>
      <p:cxnSp>
        <p:nvCxnSpPr>
          <p:cNvPr id="559" name="Google Shape;559;p45"/>
          <p:cNvCxnSpPr/>
          <p:nvPr/>
        </p:nvCxnSpPr>
        <p:spPr>
          <a:xfrm flipH="1" rot="10800000">
            <a:off x="3081875" y="2523625"/>
            <a:ext cx="960300" cy="30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Computing the quality metric</a:t>
            </a:r>
            <a:endParaRPr/>
          </a:p>
        </p:txBody>
      </p:sp>
      <p:sp>
        <p:nvSpPr>
          <p:cNvPr id="565" name="Google Shape;565;p46"/>
          <p:cNvSpPr txBox="1"/>
          <p:nvPr/>
        </p:nvSpPr>
        <p:spPr>
          <a:xfrm>
            <a:off x="1959300" y="1160225"/>
            <a:ext cx="5225400" cy="106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To compute this best-in-the-worst-case quality metric, we </a:t>
            </a:r>
            <a:r>
              <a:rPr b="1" lang="en"/>
              <a:t>exploit the convexity of the friction cone </a:t>
            </a:r>
            <a:endParaRPr b="1"/>
          </a:p>
        </p:txBody>
      </p:sp>
      <p:sp>
        <p:nvSpPr>
          <p:cNvPr id="566" name="Google Shape;566;p46"/>
          <p:cNvSpPr txBox="1"/>
          <p:nvPr/>
        </p:nvSpPr>
        <p:spPr>
          <a:xfrm>
            <a:off x="710075" y="2331475"/>
            <a:ext cx="2371800" cy="9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Every possible contact force is a convex combination of the vectors on the boundaries of the friction cone</a:t>
            </a:r>
            <a:endParaRPr sz="1200"/>
          </a:p>
        </p:txBody>
      </p:sp>
      <p:sp>
        <p:nvSpPr>
          <p:cNvPr id="567" name="Google Shape;567;p46"/>
          <p:cNvSpPr txBox="1"/>
          <p:nvPr/>
        </p:nvSpPr>
        <p:spPr>
          <a:xfrm>
            <a:off x="6062125" y="2331475"/>
            <a:ext cx="2665800" cy="9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Every possible wrench exerted by a contact lies within the </a:t>
            </a:r>
            <a:r>
              <a:rPr i="1" lang="en" sz="1200"/>
              <a:t>convex hull</a:t>
            </a:r>
            <a:r>
              <a:rPr lang="en" sz="1200"/>
              <a:t> of the wrenches exerted by forces at the boundaries of the friction cones</a:t>
            </a:r>
            <a:endParaRPr sz="1200"/>
          </a:p>
        </p:txBody>
      </p:sp>
      <p:grpSp>
        <p:nvGrpSpPr>
          <p:cNvPr id="568" name="Google Shape;568;p46"/>
          <p:cNvGrpSpPr/>
          <p:nvPr/>
        </p:nvGrpSpPr>
        <p:grpSpPr>
          <a:xfrm>
            <a:off x="3648786" y="2368617"/>
            <a:ext cx="1846442" cy="1908474"/>
            <a:chOff x="5938836" y="2649717"/>
            <a:chExt cx="1846442" cy="1908474"/>
          </a:xfrm>
        </p:grpSpPr>
        <p:grpSp>
          <p:nvGrpSpPr>
            <p:cNvPr id="569" name="Google Shape;569;p46"/>
            <p:cNvGrpSpPr/>
            <p:nvPr/>
          </p:nvGrpSpPr>
          <p:grpSpPr>
            <a:xfrm>
              <a:off x="6142271" y="2649717"/>
              <a:ext cx="1390112" cy="1908474"/>
              <a:chOff x="5751450" y="2054725"/>
              <a:chExt cx="1989000" cy="2420999"/>
            </a:xfrm>
          </p:grpSpPr>
          <p:sp>
            <p:nvSpPr>
              <p:cNvPr id="570" name="Google Shape;570;p46"/>
              <p:cNvSpPr/>
              <p:nvPr/>
            </p:nvSpPr>
            <p:spPr>
              <a:xfrm rot="5400000">
                <a:off x="6465600" y="2162125"/>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6"/>
              <p:cNvSpPr/>
              <p:nvPr/>
            </p:nvSpPr>
            <p:spPr>
              <a:xfrm rot="-5401839">
                <a:off x="720141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p:nvPr/>
            </p:nvSpPr>
            <p:spPr>
              <a:xfrm rot="-5401839">
                <a:off x="5832263" y="4022424"/>
                <a:ext cx="560700" cy="345900"/>
              </a:xfrm>
              <a:prstGeom prst="flowChartDelay">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6"/>
              <p:cNvSpPr/>
              <p:nvPr/>
            </p:nvSpPr>
            <p:spPr>
              <a:xfrm>
                <a:off x="5751450" y="2615425"/>
                <a:ext cx="1989000" cy="12996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46"/>
            <p:cNvGrpSpPr/>
            <p:nvPr/>
          </p:nvGrpSpPr>
          <p:grpSpPr>
            <a:xfrm>
              <a:off x="6395886" y="2690572"/>
              <a:ext cx="882890" cy="396535"/>
              <a:chOff x="1754325" y="2332975"/>
              <a:chExt cx="1148400" cy="693000"/>
            </a:xfrm>
          </p:grpSpPr>
          <p:cxnSp>
            <p:nvCxnSpPr>
              <p:cNvPr id="575" name="Google Shape;575;p46"/>
              <p:cNvCxnSpPr/>
              <p:nvPr/>
            </p:nvCxnSpPr>
            <p:spPr>
              <a:xfrm rot="10800000">
                <a:off x="1754325" y="2333125"/>
                <a:ext cx="574200" cy="680400"/>
              </a:xfrm>
              <a:prstGeom prst="straightConnector1">
                <a:avLst/>
              </a:prstGeom>
              <a:noFill/>
              <a:ln cap="flat" cmpd="sng" w="28575">
                <a:solidFill>
                  <a:srgbClr val="FF0000"/>
                </a:solidFill>
                <a:prstDash val="solid"/>
                <a:round/>
                <a:headEnd len="med" w="med" type="stealth"/>
                <a:tailEnd len="med" w="med" type="none"/>
              </a:ln>
            </p:spPr>
          </p:cxnSp>
          <p:cxnSp>
            <p:nvCxnSpPr>
              <p:cNvPr id="576" name="Google Shape;576;p46"/>
              <p:cNvCxnSpPr/>
              <p:nvPr/>
            </p:nvCxnSpPr>
            <p:spPr>
              <a:xfrm flipH="1" rot="10800000">
                <a:off x="2328525" y="2332975"/>
                <a:ext cx="574200" cy="693000"/>
              </a:xfrm>
              <a:prstGeom prst="straightConnector1">
                <a:avLst/>
              </a:prstGeom>
              <a:noFill/>
              <a:ln cap="flat" cmpd="sng" w="28575">
                <a:solidFill>
                  <a:srgbClr val="FF0000"/>
                </a:solidFill>
                <a:prstDash val="solid"/>
                <a:round/>
                <a:headEnd len="med" w="med" type="stealth"/>
                <a:tailEnd len="med" w="med" type="none"/>
              </a:ln>
            </p:spPr>
          </p:cxnSp>
        </p:grpSp>
        <p:grpSp>
          <p:nvGrpSpPr>
            <p:cNvPr id="577" name="Google Shape;577;p46"/>
            <p:cNvGrpSpPr/>
            <p:nvPr/>
          </p:nvGrpSpPr>
          <p:grpSpPr>
            <a:xfrm rot="10800000">
              <a:off x="6902388" y="4103545"/>
              <a:ext cx="882890" cy="396535"/>
              <a:chOff x="1754325" y="2332975"/>
              <a:chExt cx="1148400" cy="693000"/>
            </a:xfrm>
          </p:grpSpPr>
          <p:cxnSp>
            <p:nvCxnSpPr>
              <p:cNvPr id="578" name="Google Shape;578;p46"/>
              <p:cNvCxnSpPr/>
              <p:nvPr/>
            </p:nvCxnSpPr>
            <p:spPr>
              <a:xfrm rot="10800000">
                <a:off x="1754325" y="2333125"/>
                <a:ext cx="574200" cy="680400"/>
              </a:xfrm>
              <a:prstGeom prst="straightConnector1">
                <a:avLst/>
              </a:prstGeom>
              <a:noFill/>
              <a:ln cap="flat" cmpd="sng" w="28575">
                <a:solidFill>
                  <a:srgbClr val="FF0000"/>
                </a:solidFill>
                <a:prstDash val="solid"/>
                <a:round/>
                <a:headEnd len="med" w="med" type="stealth"/>
                <a:tailEnd len="med" w="med" type="none"/>
              </a:ln>
            </p:spPr>
          </p:cxnSp>
          <p:cxnSp>
            <p:nvCxnSpPr>
              <p:cNvPr id="579" name="Google Shape;579;p46"/>
              <p:cNvCxnSpPr/>
              <p:nvPr/>
            </p:nvCxnSpPr>
            <p:spPr>
              <a:xfrm flipH="1" rot="10800000">
                <a:off x="2328525" y="2332975"/>
                <a:ext cx="574200" cy="693000"/>
              </a:xfrm>
              <a:prstGeom prst="straightConnector1">
                <a:avLst/>
              </a:prstGeom>
              <a:noFill/>
              <a:ln cap="flat" cmpd="sng" w="28575">
                <a:solidFill>
                  <a:srgbClr val="FF0000"/>
                </a:solidFill>
                <a:prstDash val="solid"/>
                <a:round/>
                <a:headEnd len="med" w="med" type="stealth"/>
                <a:tailEnd len="med" w="med" type="none"/>
              </a:ln>
            </p:spPr>
          </p:cxnSp>
        </p:grpSp>
        <p:grpSp>
          <p:nvGrpSpPr>
            <p:cNvPr id="580" name="Google Shape;580;p46"/>
            <p:cNvGrpSpPr/>
            <p:nvPr/>
          </p:nvGrpSpPr>
          <p:grpSpPr>
            <a:xfrm rot="10800000">
              <a:off x="5938836" y="4103545"/>
              <a:ext cx="882890" cy="396535"/>
              <a:chOff x="1754325" y="2332975"/>
              <a:chExt cx="1148400" cy="693000"/>
            </a:xfrm>
          </p:grpSpPr>
          <p:cxnSp>
            <p:nvCxnSpPr>
              <p:cNvPr id="581" name="Google Shape;581;p46"/>
              <p:cNvCxnSpPr/>
              <p:nvPr/>
            </p:nvCxnSpPr>
            <p:spPr>
              <a:xfrm rot="10800000">
                <a:off x="1754325" y="2333125"/>
                <a:ext cx="574200" cy="680400"/>
              </a:xfrm>
              <a:prstGeom prst="straightConnector1">
                <a:avLst/>
              </a:prstGeom>
              <a:noFill/>
              <a:ln cap="flat" cmpd="sng" w="28575">
                <a:solidFill>
                  <a:srgbClr val="FF0000"/>
                </a:solidFill>
                <a:prstDash val="solid"/>
                <a:round/>
                <a:headEnd len="med" w="med" type="stealth"/>
                <a:tailEnd len="med" w="med" type="none"/>
              </a:ln>
            </p:spPr>
          </p:cxnSp>
          <p:cxnSp>
            <p:nvCxnSpPr>
              <p:cNvPr id="582" name="Google Shape;582;p46"/>
              <p:cNvCxnSpPr/>
              <p:nvPr/>
            </p:nvCxnSpPr>
            <p:spPr>
              <a:xfrm flipH="1" rot="10800000">
                <a:off x="2328525" y="2332975"/>
                <a:ext cx="574200" cy="693000"/>
              </a:xfrm>
              <a:prstGeom prst="straightConnector1">
                <a:avLst/>
              </a:prstGeom>
              <a:noFill/>
              <a:ln cap="flat" cmpd="sng" w="28575">
                <a:solidFill>
                  <a:srgbClr val="FF0000"/>
                </a:solidFill>
                <a:prstDash val="solid"/>
                <a:round/>
                <a:headEnd len="med" w="med" type="stealth"/>
                <a:tailEnd len="med" w="med" type="none"/>
              </a:ln>
            </p:spPr>
          </p:cxnSp>
        </p:grpSp>
      </p:grpSp>
      <p:pic>
        <p:nvPicPr>
          <p:cNvPr id="583" name="Google Shape;583;p46"/>
          <p:cNvPicPr preferRelativeResize="0"/>
          <p:nvPr/>
        </p:nvPicPr>
        <p:blipFill>
          <a:blip r:embed="rId3">
            <a:alphaModFix/>
          </a:blip>
          <a:stretch>
            <a:fillRect/>
          </a:stretch>
        </p:blipFill>
        <p:spPr>
          <a:xfrm>
            <a:off x="7360525" y="3639150"/>
            <a:ext cx="1508900" cy="1025125"/>
          </a:xfrm>
          <a:prstGeom prst="rect">
            <a:avLst/>
          </a:prstGeom>
          <a:noFill/>
          <a:ln>
            <a:noFill/>
          </a:ln>
        </p:spPr>
      </p:pic>
      <p:sp>
        <p:nvSpPr>
          <p:cNvPr id="584" name="Google Shape;584;p46"/>
          <p:cNvSpPr txBox="1"/>
          <p:nvPr/>
        </p:nvSpPr>
        <p:spPr>
          <a:xfrm>
            <a:off x="4820850" y="4851900"/>
            <a:ext cx="4278600" cy="49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u="sng">
                <a:solidFill>
                  <a:schemeClr val="hlink"/>
                </a:solidFill>
                <a:hlinkClick r:id="rId4"/>
              </a:rPr>
              <a:t>https://www.webdepot.umontreal.ca/Usagers/p1038321/MonDepotPublic/ift3150/avancement.html</a:t>
            </a:r>
            <a:endParaRPr sz="600"/>
          </a:p>
        </p:txBody>
      </p:sp>
      <p:sp>
        <p:nvSpPr>
          <p:cNvPr id="585" name="Google Shape;585;p46"/>
          <p:cNvSpPr/>
          <p:nvPr/>
        </p:nvSpPr>
        <p:spPr>
          <a:xfrm>
            <a:off x="7643225" y="2571750"/>
            <a:ext cx="847200" cy="2508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 name="Google Shape;586;p46"/>
          <p:cNvCxnSpPr>
            <a:stCxn id="585" idx="4"/>
          </p:cNvCxnSpPr>
          <p:nvPr/>
        </p:nvCxnSpPr>
        <p:spPr>
          <a:xfrm>
            <a:off x="8066825" y="2822550"/>
            <a:ext cx="29700" cy="5796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wrench space</a:t>
            </a:r>
            <a:endParaRPr/>
          </a:p>
          <a:p>
            <a:pPr indent="0" lvl="0" marL="0" rtl="0" algn="l">
              <a:spcBef>
                <a:spcPts val="0"/>
              </a:spcBef>
              <a:spcAft>
                <a:spcPts val="0"/>
              </a:spcAft>
              <a:buNone/>
            </a:pPr>
            <a:r>
              <a:t/>
            </a:r>
            <a:endParaRPr/>
          </a:p>
        </p:txBody>
      </p:sp>
      <p:sp>
        <p:nvSpPr>
          <p:cNvPr id="592" name="Google Shape;592;p47"/>
          <p:cNvSpPr txBox="1"/>
          <p:nvPr/>
        </p:nvSpPr>
        <p:spPr>
          <a:xfrm>
            <a:off x="1538250" y="836925"/>
            <a:ext cx="6067500" cy="82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If we plot the wrenches that correspond to the boundaries of the friction cones and take the convex hull</a:t>
            </a:r>
            <a:r>
              <a:rPr lang="en"/>
              <a:t>, we get a </a:t>
            </a:r>
            <a:r>
              <a:rPr lang="en" u="sng"/>
              <a:t>wrench space</a:t>
            </a:r>
            <a:r>
              <a:rPr lang="en"/>
              <a:t>.</a:t>
            </a:r>
            <a:endParaRPr/>
          </a:p>
        </p:txBody>
      </p:sp>
      <p:sp>
        <p:nvSpPr>
          <p:cNvPr id="593" name="Google Shape;593;p47"/>
          <p:cNvSpPr txBox="1"/>
          <p:nvPr/>
        </p:nvSpPr>
        <p:spPr>
          <a:xfrm>
            <a:off x="2087550" y="3619275"/>
            <a:ext cx="5139900" cy="82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quality of the grasp is then the radius of the biggest sphere </a:t>
            </a:r>
            <a:r>
              <a:rPr lang="en"/>
              <a:t>centered</a:t>
            </a:r>
            <a:r>
              <a:rPr lang="en"/>
              <a:t> at the origin that will fit inside of our wrench space. </a:t>
            </a:r>
            <a:endParaRPr/>
          </a:p>
        </p:txBody>
      </p:sp>
      <p:cxnSp>
        <p:nvCxnSpPr>
          <p:cNvPr id="594" name="Google Shape;594;p47"/>
          <p:cNvCxnSpPr/>
          <p:nvPr/>
        </p:nvCxnSpPr>
        <p:spPr>
          <a:xfrm>
            <a:off x="6911175" y="1376925"/>
            <a:ext cx="414600" cy="616800"/>
          </a:xfrm>
          <a:prstGeom prst="straightConnector1">
            <a:avLst/>
          </a:prstGeom>
          <a:noFill/>
          <a:ln cap="flat" cmpd="sng" w="9525">
            <a:solidFill>
              <a:schemeClr val="dk2"/>
            </a:solidFill>
            <a:prstDash val="solid"/>
            <a:round/>
            <a:headEnd len="med" w="med" type="none"/>
            <a:tailEnd len="med" w="med" type="triangle"/>
          </a:ln>
        </p:spPr>
      </p:cxnSp>
      <p:sp>
        <p:nvSpPr>
          <p:cNvPr id="595" name="Google Shape;595;p47"/>
          <p:cNvSpPr txBox="1"/>
          <p:nvPr/>
        </p:nvSpPr>
        <p:spPr>
          <a:xfrm>
            <a:off x="6507125" y="1949125"/>
            <a:ext cx="1786200" cy="5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3D for a planar case</a:t>
            </a:r>
            <a:endParaRPr sz="1000"/>
          </a:p>
          <a:p>
            <a:pPr indent="0" lvl="0" marL="0" rtl="0" algn="ctr">
              <a:spcBef>
                <a:spcPts val="0"/>
              </a:spcBef>
              <a:spcAft>
                <a:spcPts val="0"/>
              </a:spcAft>
              <a:buNone/>
            </a:pPr>
            <a:r>
              <a:rPr lang="en" sz="1000"/>
              <a:t>6D for a 3D case</a:t>
            </a:r>
            <a:endParaRPr sz="1000"/>
          </a:p>
        </p:txBody>
      </p:sp>
      <p:pic>
        <p:nvPicPr>
          <p:cNvPr id="596" name="Google Shape;596;p47"/>
          <p:cNvPicPr preferRelativeResize="0"/>
          <p:nvPr/>
        </p:nvPicPr>
        <p:blipFill>
          <a:blip r:embed="rId3">
            <a:alphaModFix/>
          </a:blip>
          <a:stretch>
            <a:fillRect/>
          </a:stretch>
        </p:blipFill>
        <p:spPr>
          <a:xfrm>
            <a:off x="2346063" y="1711825"/>
            <a:ext cx="4451873" cy="1859650"/>
          </a:xfrm>
          <a:prstGeom prst="rect">
            <a:avLst/>
          </a:prstGeom>
          <a:noFill/>
          <a:ln>
            <a:noFill/>
          </a:ln>
        </p:spPr>
      </p:pic>
      <p:sp>
        <p:nvSpPr>
          <p:cNvPr id="597" name="Google Shape;597;p47"/>
          <p:cNvSpPr txBox="1"/>
          <p:nvPr/>
        </p:nvSpPr>
        <p:spPr>
          <a:xfrm>
            <a:off x="0" y="4596000"/>
            <a:ext cx="76059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Ferrari, Carlo, and John F. Canny. "Planning optimal grasps." </a:t>
            </a:r>
            <a:r>
              <a:rPr i="1" lang="en" sz="1000">
                <a:solidFill>
                  <a:srgbClr val="222222"/>
                </a:solidFill>
                <a:highlight>
                  <a:srgbClr val="FFFFFF"/>
                </a:highlight>
              </a:rPr>
              <a:t>ICRA</a:t>
            </a:r>
            <a:r>
              <a:rPr lang="en" sz="1000">
                <a:solidFill>
                  <a:srgbClr val="222222"/>
                </a:solidFill>
                <a:highlight>
                  <a:srgbClr val="FFFFFF"/>
                </a:highlight>
              </a:rPr>
              <a:t>. Vol. 3. 1992.</a:t>
            </a:r>
            <a:endParaRPr/>
          </a:p>
        </p:txBody>
      </p:sp>
      <p:sp>
        <p:nvSpPr>
          <p:cNvPr id="598" name="Google Shape;598;p47"/>
          <p:cNvSpPr/>
          <p:nvPr/>
        </p:nvSpPr>
        <p:spPr>
          <a:xfrm rot="10800000">
            <a:off x="2087562" y="3619254"/>
            <a:ext cx="265800" cy="6168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7"/>
          <p:cNvSpPr txBox="1"/>
          <p:nvPr/>
        </p:nvSpPr>
        <p:spPr>
          <a:xfrm>
            <a:off x="244850" y="3639950"/>
            <a:ext cx="1786200" cy="5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Somewhat conservative. </a:t>
            </a:r>
            <a:r>
              <a:rPr lang="en" sz="1000"/>
              <a:t>Weights all wrench directions equally.</a:t>
            </a:r>
            <a:endParaRPr sz="1000"/>
          </a:p>
        </p:txBody>
      </p:sp>
      <p:sp>
        <p:nvSpPr>
          <p:cNvPr id="600" name="Google Shape;600;p47"/>
          <p:cNvSpPr/>
          <p:nvPr/>
        </p:nvSpPr>
        <p:spPr>
          <a:xfrm>
            <a:off x="6994337" y="3619254"/>
            <a:ext cx="265800" cy="6168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txBox="1"/>
          <p:nvPr/>
        </p:nvSpPr>
        <p:spPr>
          <a:xfrm>
            <a:off x="7227450" y="3639950"/>
            <a:ext cx="1598700" cy="5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Li and Sastry propose using task </a:t>
            </a:r>
            <a:r>
              <a:rPr lang="en" sz="1000"/>
              <a:t>ellipsoids</a:t>
            </a:r>
            <a:r>
              <a:rPr lang="en" sz="1000"/>
              <a:t> that weight particular </a:t>
            </a:r>
            <a:r>
              <a:rPr lang="en" sz="1000"/>
              <a:t>wrench</a:t>
            </a:r>
            <a:r>
              <a:rPr lang="en" sz="1000"/>
              <a:t> directions more.</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||g||: two quality metrics</a:t>
            </a:r>
            <a:endParaRPr/>
          </a:p>
        </p:txBody>
      </p:sp>
      <p:sp>
        <p:nvSpPr>
          <p:cNvPr id="607" name="Google Shape;607;p48"/>
          <p:cNvSpPr txBox="1"/>
          <p:nvPr/>
        </p:nvSpPr>
        <p:spPr>
          <a:xfrm>
            <a:off x="311700" y="1076275"/>
            <a:ext cx="3714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t>Minimizing the Maximum Finger Force (Linf)</a:t>
            </a:r>
            <a:endParaRPr u="sng"/>
          </a:p>
        </p:txBody>
      </p:sp>
      <p:sp>
        <p:nvSpPr>
          <p:cNvPr id="608" name="Google Shape;608;p48"/>
          <p:cNvSpPr txBox="1"/>
          <p:nvPr/>
        </p:nvSpPr>
        <p:spPr>
          <a:xfrm>
            <a:off x="4964650" y="1076275"/>
            <a:ext cx="3714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t>Minimizing the Maximum Total Force (L1)</a:t>
            </a:r>
            <a:endParaRPr u="sng"/>
          </a:p>
        </p:txBody>
      </p:sp>
      <p:pic>
        <p:nvPicPr>
          <p:cNvPr id="609" name="Google Shape;609;p48"/>
          <p:cNvPicPr preferRelativeResize="0"/>
          <p:nvPr/>
        </p:nvPicPr>
        <p:blipFill>
          <a:blip r:embed="rId3">
            <a:alphaModFix/>
          </a:blip>
          <a:stretch>
            <a:fillRect/>
          </a:stretch>
        </p:blipFill>
        <p:spPr>
          <a:xfrm>
            <a:off x="411028" y="1415426"/>
            <a:ext cx="1653975" cy="233550"/>
          </a:xfrm>
          <a:prstGeom prst="rect">
            <a:avLst/>
          </a:prstGeom>
          <a:noFill/>
          <a:ln>
            <a:noFill/>
          </a:ln>
        </p:spPr>
      </p:pic>
      <p:pic>
        <p:nvPicPr>
          <p:cNvPr id="610" name="Google Shape;610;p48"/>
          <p:cNvPicPr preferRelativeResize="0"/>
          <p:nvPr/>
        </p:nvPicPr>
        <p:blipFill>
          <a:blip r:embed="rId4">
            <a:alphaModFix/>
          </a:blip>
          <a:stretch>
            <a:fillRect/>
          </a:stretch>
        </p:blipFill>
        <p:spPr>
          <a:xfrm>
            <a:off x="5191861" y="1415427"/>
            <a:ext cx="1448025" cy="233550"/>
          </a:xfrm>
          <a:prstGeom prst="rect">
            <a:avLst/>
          </a:prstGeom>
          <a:noFill/>
          <a:ln>
            <a:noFill/>
          </a:ln>
        </p:spPr>
      </p:pic>
      <p:pic>
        <p:nvPicPr>
          <p:cNvPr id="611" name="Google Shape;611;p48"/>
          <p:cNvPicPr preferRelativeResize="0"/>
          <p:nvPr/>
        </p:nvPicPr>
        <p:blipFill>
          <a:blip r:embed="rId5">
            <a:alphaModFix/>
          </a:blip>
          <a:stretch>
            <a:fillRect/>
          </a:stretch>
        </p:blipFill>
        <p:spPr>
          <a:xfrm rot="60000">
            <a:off x="585126" y="2871335"/>
            <a:ext cx="3378026" cy="545104"/>
          </a:xfrm>
          <a:prstGeom prst="rect">
            <a:avLst/>
          </a:prstGeom>
          <a:noFill/>
          <a:ln>
            <a:noFill/>
          </a:ln>
        </p:spPr>
      </p:pic>
      <p:pic>
        <p:nvPicPr>
          <p:cNvPr id="612" name="Google Shape;612;p48"/>
          <p:cNvPicPr preferRelativeResize="0"/>
          <p:nvPr/>
        </p:nvPicPr>
        <p:blipFill>
          <a:blip r:embed="rId6">
            <a:alphaModFix/>
          </a:blip>
          <a:stretch>
            <a:fillRect/>
          </a:stretch>
        </p:blipFill>
        <p:spPr>
          <a:xfrm rot="60000">
            <a:off x="5288575" y="2886717"/>
            <a:ext cx="3067050" cy="514350"/>
          </a:xfrm>
          <a:prstGeom prst="rect">
            <a:avLst/>
          </a:prstGeom>
          <a:noFill/>
          <a:ln>
            <a:noFill/>
          </a:ln>
        </p:spPr>
      </p:pic>
      <p:sp>
        <p:nvSpPr>
          <p:cNvPr id="613" name="Google Shape;613;p48"/>
          <p:cNvSpPr txBox="1"/>
          <p:nvPr/>
        </p:nvSpPr>
        <p:spPr>
          <a:xfrm>
            <a:off x="2552825" y="2190088"/>
            <a:ext cx="1914000" cy="5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The wrench resulting from a force at the m</a:t>
            </a:r>
            <a:r>
              <a:rPr baseline="30000" lang="en" sz="1000"/>
              <a:t>th</a:t>
            </a:r>
            <a:r>
              <a:rPr lang="en" sz="1000"/>
              <a:t> friction cone boundary at the i</a:t>
            </a:r>
            <a:r>
              <a:rPr baseline="30000" lang="en" sz="1000"/>
              <a:t>th</a:t>
            </a:r>
            <a:r>
              <a:rPr lang="en" sz="1000"/>
              <a:t> contact</a:t>
            </a:r>
            <a:endParaRPr sz="1000"/>
          </a:p>
        </p:txBody>
      </p:sp>
      <p:sp>
        <p:nvSpPr>
          <p:cNvPr id="614" name="Google Shape;614;p48"/>
          <p:cNvSpPr/>
          <p:nvPr/>
        </p:nvSpPr>
        <p:spPr>
          <a:xfrm>
            <a:off x="3290675" y="2993300"/>
            <a:ext cx="438300" cy="301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 name="Google Shape;615;p48"/>
          <p:cNvCxnSpPr>
            <a:stCxn id="614" idx="0"/>
            <a:endCxn id="613" idx="2"/>
          </p:cNvCxnSpPr>
          <p:nvPr/>
        </p:nvCxnSpPr>
        <p:spPr>
          <a:xfrm rot="10800000">
            <a:off x="3509825" y="2758100"/>
            <a:ext cx="0" cy="235200"/>
          </a:xfrm>
          <a:prstGeom prst="straightConnector1">
            <a:avLst/>
          </a:prstGeom>
          <a:noFill/>
          <a:ln cap="flat" cmpd="sng" w="9525">
            <a:solidFill>
              <a:schemeClr val="dk2"/>
            </a:solidFill>
            <a:prstDash val="solid"/>
            <a:round/>
            <a:headEnd len="med" w="med" type="none"/>
            <a:tailEnd len="med" w="med" type="triangle"/>
          </a:ln>
        </p:spPr>
      </p:cxnSp>
      <p:sp>
        <p:nvSpPr>
          <p:cNvPr id="616" name="Google Shape;616;p48"/>
          <p:cNvSpPr/>
          <p:nvPr/>
        </p:nvSpPr>
        <p:spPr>
          <a:xfrm rot="-5400000">
            <a:off x="2911775" y="2811300"/>
            <a:ext cx="304500" cy="15375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txBox="1"/>
          <p:nvPr/>
        </p:nvSpPr>
        <p:spPr>
          <a:xfrm>
            <a:off x="1866875" y="3791675"/>
            <a:ext cx="2394300" cy="5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All possible resultant wrenches on the object if </a:t>
            </a:r>
            <a:r>
              <a:rPr b="1" lang="en" sz="1000"/>
              <a:t>every</a:t>
            </a:r>
            <a:r>
              <a:rPr lang="en" sz="1000"/>
              <a:t> finger is exerting a force on the boundary of a friction cone</a:t>
            </a:r>
            <a:endParaRPr sz="1000"/>
          </a:p>
        </p:txBody>
      </p:sp>
      <p:sp>
        <p:nvSpPr>
          <p:cNvPr id="618" name="Google Shape;618;p48"/>
          <p:cNvSpPr/>
          <p:nvPr/>
        </p:nvSpPr>
        <p:spPr>
          <a:xfrm rot="-5400000">
            <a:off x="7483775" y="2811300"/>
            <a:ext cx="304500" cy="15375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txBox="1"/>
          <p:nvPr/>
        </p:nvSpPr>
        <p:spPr>
          <a:xfrm>
            <a:off x="6515075" y="3732300"/>
            <a:ext cx="2241900" cy="7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All possible wrenches on the object if</a:t>
            </a:r>
            <a:r>
              <a:rPr b="1" lang="en" sz="1000"/>
              <a:t> any one</a:t>
            </a:r>
            <a:r>
              <a:rPr lang="en" sz="1000"/>
              <a:t> finger is exerting a force on the boundary of a friction cone</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metrics: adjust weight for expected task forces</a:t>
            </a:r>
            <a:endParaRPr/>
          </a:p>
        </p:txBody>
      </p:sp>
      <p:pic>
        <p:nvPicPr>
          <p:cNvPr id="625" name="Google Shape;625;p49"/>
          <p:cNvPicPr preferRelativeResize="0"/>
          <p:nvPr/>
        </p:nvPicPr>
        <p:blipFill>
          <a:blip r:embed="rId3">
            <a:alphaModFix/>
          </a:blip>
          <a:stretch>
            <a:fillRect/>
          </a:stretch>
        </p:blipFill>
        <p:spPr>
          <a:xfrm>
            <a:off x="586325" y="983850"/>
            <a:ext cx="8060277" cy="2565650"/>
          </a:xfrm>
          <a:prstGeom prst="rect">
            <a:avLst/>
          </a:prstGeom>
          <a:noFill/>
          <a:ln>
            <a:noFill/>
          </a:ln>
        </p:spPr>
      </p:pic>
      <p:sp>
        <p:nvSpPr>
          <p:cNvPr id="626" name="Google Shape;626;p49"/>
          <p:cNvSpPr txBox="1"/>
          <p:nvPr/>
        </p:nvSpPr>
        <p:spPr>
          <a:xfrm>
            <a:off x="586325" y="3782475"/>
            <a:ext cx="8170500" cy="9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Li, Hsu, Sastry, “</a:t>
            </a:r>
            <a:r>
              <a:rPr lang="en">
                <a:solidFill>
                  <a:schemeClr val="dk1"/>
                </a:solidFill>
                <a:latin typeface="Calibri"/>
                <a:ea typeface="Calibri"/>
                <a:cs typeface="Calibri"/>
                <a:sym typeface="Calibri"/>
              </a:rPr>
              <a:t>Grasping and Coordinated Manipulation by a Multifingered Robot Hand,” IJRR 1989. Create an ellipsoid in task space with axes adjusted to match expected directions of maximum and minimum wrenches. Then map this ellipsoid to contact space to evaluate the grasp. If desired can also map to joint space.	</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0"/>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	                  (</a:t>
            </a:r>
            <a:r>
              <a:rPr lang="en" sz="2000" u="sng">
                <a:solidFill>
                  <a:schemeClr val="hlink"/>
                </a:solidFill>
                <a:hlinkClick r:id="rId3"/>
              </a:rPr>
              <a:t>https://graspit-simulator.github.io/</a:t>
            </a:r>
            <a:r>
              <a:rPr lang="en" sz="2000"/>
              <a:t> </a:t>
            </a:r>
            <a:r>
              <a:rPr lang="en"/>
              <a:t>)</a:t>
            </a:r>
            <a:endParaRPr/>
          </a:p>
        </p:txBody>
      </p:sp>
      <p:sp>
        <p:nvSpPr>
          <p:cNvPr id="632" name="Google Shape;63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 grasp analysis system that makes use of the Ferrari-Canny grasp metrics.</a:t>
            </a:r>
            <a:endParaRPr/>
          </a:p>
          <a:p>
            <a:pPr indent="0" lvl="0" marL="0" rtl="0" algn="l">
              <a:spcBef>
                <a:spcPts val="1600"/>
              </a:spcBef>
              <a:spcAft>
                <a:spcPts val="1600"/>
              </a:spcAft>
              <a:buNone/>
            </a:pPr>
            <a:r>
              <a:rPr lang="en"/>
              <a:t>Rather than allowing any choice of finger placement, it takes into account geometry and kinematics of the hand being used. </a:t>
            </a:r>
            <a:endParaRPr/>
          </a:p>
        </p:txBody>
      </p:sp>
      <p:grpSp>
        <p:nvGrpSpPr>
          <p:cNvPr id="633" name="Google Shape;633;p50"/>
          <p:cNvGrpSpPr/>
          <p:nvPr/>
        </p:nvGrpSpPr>
        <p:grpSpPr>
          <a:xfrm>
            <a:off x="731675" y="3027905"/>
            <a:ext cx="7654774" cy="1734595"/>
            <a:chOff x="731675" y="3408905"/>
            <a:chExt cx="7654774" cy="1734595"/>
          </a:xfrm>
        </p:grpSpPr>
        <p:pic>
          <p:nvPicPr>
            <p:cNvPr id="634" name="Google Shape;634;p50"/>
            <p:cNvPicPr preferRelativeResize="0"/>
            <p:nvPr/>
          </p:nvPicPr>
          <p:blipFill>
            <a:blip r:embed="rId4">
              <a:alphaModFix/>
            </a:blip>
            <a:stretch>
              <a:fillRect/>
            </a:stretch>
          </p:blipFill>
          <p:spPr>
            <a:xfrm>
              <a:off x="731675" y="3408905"/>
              <a:ext cx="3740049" cy="1734595"/>
            </a:xfrm>
            <a:prstGeom prst="rect">
              <a:avLst/>
            </a:prstGeom>
            <a:noFill/>
            <a:ln>
              <a:noFill/>
            </a:ln>
          </p:spPr>
        </p:pic>
        <p:pic>
          <p:nvPicPr>
            <p:cNvPr id="635" name="Google Shape;635;p50"/>
            <p:cNvPicPr preferRelativeResize="0"/>
            <p:nvPr/>
          </p:nvPicPr>
          <p:blipFill>
            <a:blip r:embed="rId5">
              <a:alphaModFix/>
            </a:blip>
            <a:stretch>
              <a:fillRect/>
            </a:stretch>
          </p:blipFill>
          <p:spPr>
            <a:xfrm>
              <a:off x="4571999" y="3751274"/>
              <a:ext cx="3814449" cy="10498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641" name="Google Shape;641;p51"/>
          <p:cNvSpPr txBox="1"/>
          <p:nvPr/>
        </p:nvSpPr>
        <p:spPr>
          <a:xfrm>
            <a:off x="806425" y="1740450"/>
            <a:ext cx="339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have determined the better grasp possible based on location and forces at contacts</a:t>
            </a:r>
            <a:endParaRPr/>
          </a:p>
        </p:txBody>
      </p:sp>
      <p:sp>
        <p:nvSpPr>
          <p:cNvPr id="642" name="Google Shape;642;p51"/>
          <p:cNvSpPr txBox="1"/>
          <p:nvPr/>
        </p:nvSpPr>
        <p:spPr>
          <a:xfrm>
            <a:off x="5502975" y="1740450"/>
            <a:ext cx="339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 we really achieve this configuration by using a particular kind of manipulator geometry?</a:t>
            </a:r>
            <a:endParaRPr/>
          </a:p>
        </p:txBody>
      </p:sp>
      <p:pic>
        <p:nvPicPr>
          <p:cNvPr id="643" name="Google Shape;643;p51"/>
          <p:cNvPicPr preferRelativeResize="0"/>
          <p:nvPr/>
        </p:nvPicPr>
        <p:blipFill>
          <a:blip r:embed="rId3">
            <a:alphaModFix/>
          </a:blip>
          <a:stretch>
            <a:fillRect/>
          </a:stretch>
        </p:blipFill>
        <p:spPr>
          <a:xfrm>
            <a:off x="1362000" y="2773300"/>
            <a:ext cx="1907150" cy="1907149"/>
          </a:xfrm>
          <a:prstGeom prst="rect">
            <a:avLst/>
          </a:prstGeom>
          <a:noFill/>
          <a:ln>
            <a:noFill/>
          </a:ln>
        </p:spPr>
      </p:pic>
      <p:pic>
        <p:nvPicPr>
          <p:cNvPr id="644" name="Google Shape;644;p51"/>
          <p:cNvPicPr preferRelativeResize="0"/>
          <p:nvPr/>
        </p:nvPicPr>
        <p:blipFill>
          <a:blip r:embed="rId4">
            <a:alphaModFix/>
          </a:blip>
          <a:stretch>
            <a:fillRect/>
          </a:stretch>
        </p:blipFill>
        <p:spPr>
          <a:xfrm>
            <a:off x="6069450" y="2593400"/>
            <a:ext cx="2266950" cy="226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grasp good? </a:t>
            </a:r>
            <a:endParaRPr/>
          </a:p>
        </p:txBody>
      </p:sp>
      <p:sp>
        <p:nvSpPr>
          <p:cNvPr id="95" name="Google Shape;95;p16"/>
          <p:cNvSpPr txBox="1"/>
          <p:nvPr>
            <p:ph idx="1" type="body"/>
          </p:nvPr>
        </p:nvSpPr>
        <p:spPr>
          <a:xfrm>
            <a:off x="311700" y="1152475"/>
            <a:ext cx="8520600" cy="3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we’ve seen: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6" name="Google Shape;96;p16"/>
          <p:cNvSpPr txBox="1"/>
          <p:nvPr/>
        </p:nvSpPr>
        <p:spPr>
          <a:xfrm>
            <a:off x="5718750" y="1585075"/>
            <a:ext cx="183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t>Force Closure</a:t>
            </a:r>
            <a:endParaRPr sz="1800" u="sng"/>
          </a:p>
        </p:txBody>
      </p:sp>
      <p:grpSp>
        <p:nvGrpSpPr>
          <p:cNvPr id="97" name="Google Shape;97;p16"/>
          <p:cNvGrpSpPr/>
          <p:nvPr/>
        </p:nvGrpSpPr>
        <p:grpSpPr>
          <a:xfrm>
            <a:off x="5506643" y="2466950"/>
            <a:ext cx="2257514" cy="1127700"/>
            <a:chOff x="5887643" y="2466950"/>
            <a:chExt cx="2257514" cy="1127700"/>
          </a:xfrm>
        </p:grpSpPr>
        <p:sp>
          <p:nvSpPr>
            <p:cNvPr id="98" name="Google Shape;98;p16"/>
            <p:cNvSpPr/>
            <p:nvPr/>
          </p:nvSpPr>
          <p:spPr>
            <a:xfrm>
              <a:off x="6309150" y="2466950"/>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rot="5400000">
              <a:off x="5967443" y="2827557"/>
              <a:ext cx="261900" cy="421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rot="-5400000">
              <a:off x="7803457" y="2827550"/>
              <a:ext cx="261900" cy="421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nvSpPr>
        <p:spPr>
          <a:xfrm>
            <a:off x="1392550" y="1585075"/>
            <a:ext cx="183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t>Form Closure</a:t>
            </a:r>
            <a:endParaRPr sz="1800" u="sng"/>
          </a:p>
        </p:txBody>
      </p:sp>
      <p:sp>
        <p:nvSpPr>
          <p:cNvPr id="102" name="Google Shape;102;p16"/>
          <p:cNvSpPr txBox="1"/>
          <p:nvPr/>
        </p:nvSpPr>
        <p:spPr>
          <a:xfrm>
            <a:off x="966525" y="3868425"/>
            <a:ext cx="27447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Complete kinematic restraint even without friction</a:t>
            </a:r>
            <a:endParaRPr/>
          </a:p>
        </p:txBody>
      </p:sp>
      <p:sp>
        <p:nvSpPr>
          <p:cNvPr id="103" name="Google Shape;103;p16"/>
          <p:cNvSpPr txBox="1"/>
          <p:nvPr/>
        </p:nvSpPr>
        <p:spPr>
          <a:xfrm>
            <a:off x="923100" y="4478700"/>
            <a:ext cx="28743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Easy to check, but very </a:t>
            </a:r>
            <a:r>
              <a:rPr b="1" lang="en">
                <a:solidFill>
                  <a:srgbClr val="6AA84F"/>
                </a:solidFill>
              </a:rPr>
              <a:t>conservative</a:t>
            </a:r>
            <a:r>
              <a:rPr lang="en"/>
              <a:t>. </a:t>
            </a:r>
            <a:endParaRPr/>
          </a:p>
        </p:txBody>
      </p:sp>
      <p:grpSp>
        <p:nvGrpSpPr>
          <p:cNvPr id="104" name="Google Shape;104;p16"/>
          <p:cNvGrpSpPr/>
          <p:nvPr/>
        </p:nvGrpSpPr>
        <p:grpSpPr>
          <a:xfrm>
            <a:off x="1254375" y="2024425"/>
            <a:ext cx="2106888" cy="1839144"/>
            <a:chOff x="949575" y="2176825"/>
            <a:chExt cx="2106888" cy="1839144"/>
          </a:xfrm>
        </p:grpSpPr>
        <p:grpSp>
          <p:nvGrpSpPr>
            <p:cNvPr id="105" name="Google Shape;105;p16"/>
            <p:cNvGrpSpPr/>
            <p:nvPr/>
          </p:nvGrpSpPr>
          <p:grpSpPr>
            <a:xfrm>
              <a:off x="949575" y="2176825"/>
              <a:ext cx="2106888" cy="1839144"/>
              <a:chOff x="949575" y="2176825"/>
              <a:chExt cx="2106888" cy="1839144"/>
            </a:xfrm>
          </p:grpSpPr>
          <p:sp>
            <p:nvSpPr>
              <p:cNvPr id="106" name="Google Shape;106;p16"/>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10800000">
                <a:off x="1865950" y="2176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rot="5400000">
                <a:off x="984225" y="2932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5400000">
                <a:off x="2744913" y="293281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 name="Google Shape;111;p16"/>
            <p:cNvPicPr preferRelativeResize="0"/>
            <p:nvPr/>
          </p:nvPicPr>
          <p:blipFill>
            <a:blip r:embed="rId3">
              <a:alphaModFix/>
            </a:blip>
            <a:stretch>
              <a:fillRect/>
            </a:stretch>
          </p:blipFill>
          <p:spPr>
            <a:xfrm>
              <a:off x="1656559" y="2647524"/>
              <a:ext cx="692924" cy="897749"/>
            </a:xfrm>
            <a:prstGeom prst="rect">
              <a:avLst/>
            </a:prstGeom>
            <a:noFill/>
            <a:ln>
              <a:noFill/>
            </a:ln>
          </p:spPr>
        </p:pic>
      </p:grpSp>
      <p:sp>
        <p:nvSpPr>
          <p:cNvPr id="112" name="Google Shape;112;p16"/>
          <p:cNvSpPr txBox="1"/>
          <p:nvPr/>
        </p:nvSpPr>
        <p:spPr>
          <a:xfrm>
            <a:off x="5506650" y="3944625"/>
            <a:ext cx="23823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Complete kinematic restraint assuming frictional forces</a:t>
            </a:r>
            <a:endParaRPr sz="1200"/>
          </a:p>
        </p:txBody>
      </p:sp>
      <p:sp>
        <p:nvSpPr>
          <p:cNvPr id="113" name="Google Shape;113;p16"/>
          <p:cNvSpPr/>
          <p:nvPr/>
        </p:nvSpPr>
        <p:spPr>
          <a:xfrm rot="5400000">
            <a:off x="7259650" y="30847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5400000">
            <a:off x="7267161" y="810775"/>
            <a:ext cx="261900" cy="421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nvSpPr>
        <p:spPr>
          <a:xfrm>
            <a:off x="7608850" y="197625"/>
            <a:ext cx="13827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Point contact without friction</a:t>
            </a:r>
            <a:endParaRPr sz="1200"/>
          </a:p>
        </p:txBody>
      </p:sp>
      <p:sp>
        <p:nvSpPr>
          <p:cNvPr id="116" name="Google Shape;116;p16"/>
          <p:cNvSpPr txBox="1"/>
          <p:nvPr/>
        </p:nvSpPr>
        <p:spPr>
          <a:xfrm>
            <a:off x="7704450" y="737425"/>
            <a:ext cx="11385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Point contact with friction</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650" name="Google Shape;650;p52"/>
          <p:cNvSpPr txBox="1"/>
          <p:nvPr/>
        </p:nvSpPr>
        <p:spPr>
          <a:xfrm>
            <a:off x="642925" y="1329450"/>
            <a:ext cx="374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Miller &amp; Allen’s work, they investigate the quality of the grasp of an (old) telephone while using two different manipulators.</a:t>
            </a:r>
            <a:endParaRPr/>
          </a:p>
        </p:txBody>
      </p:sp>
      <p:pic>
        <p:nvPicPr>
          <p:cNvPr id="651" name="Google Shape;651;p52"/>
          <p:cNvPicPr preferRelativeResize="0"/>
          <p:nvPr/>
        </p:nvPicPr>
        <p:blipFill>
          <a:blip r:embed="rId3">
            <a:alphaModFix/>
          </a:blip>
          <a:stretch>
            <a:fillRect/>
          </a:stretch>
        </p:blipFill>
        <p:spPr>
          <a:xfrm>
            <a:off x="6156775" y="397500"/>
            <a:ext cx="1695450" cy="1981200"/>
          </a:xfrm>
          <a:prstGeom prst="rect">
            <a:avLst/>
          </a:prstGeom>
          <a:noFill/>
          <a:ln>
            <a:noFill/>
          </a:ln>
        </p:spPr>
      </p:pic>
      <p:pic>
        <p:nvPicPr>
          <p:cNvPr id="652" name="Google Shape;652;p52"/>
          <p:cNvPicPr preferRelativeResize="0"/>
          <p:nvPr/>
        </p:nvPicPr>
        <p:blipFill>
          <a:blip r:embed="rId4">
            <a:alphaModFix/>
          </a:blip>
          <a:stretch>
            <a:fillRect/>
          </a:stretch>
        </p:blipFill>
        <p:spPr>
          <a:xfrm>
            <a:off x="6194875" y="2895600"/>
            <a:ext cx="1619250" cy="2247900"/>
          </a:xfrm>
          <a:prstGeom prst="rect">
            <a:avLst/>
          </a:prstGeom>
          <a:noFill/>
          <a:ln>
            <a:noFill/>
          </a:ln>
        </p:spPr>
      </p:pic>
      <p:sp>
        <p:nvSpPr>
          <p:cNvPr id="653" name="Google Shape;653;p52"/>
          <p:cNvSpPr txBox="1"/>
          <p:nvPr/>
        </p:nvSpPr>
        <p:spPr>
          <a:xfrm>
            <a:off x="751750" y="2647850"/>
            <a:ext cx="3748800" cy="15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Grasp quality parameters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50">
                <a:solidFill>
                  <a:srgbClr val="4D5156"/>
                </a:solidFill>
                <a:highlight>
                  <a:srgbClr val="FFFFFF"/>
                </a:highlight>
              </a:rPr>
              <a:t>ε</a:t>
            </a:r>
            <a:r>
              <a:rPr lang="en" sz="1850">
                <a:solidFill>
                  <a:schemeClr val="dk1"/>
                </a:solidFill>
                <a:highlight>
                  <a:srgbClr val="FFFFFF"/>
                </a:highlight>
              </a:rPr>
              <a:t>: </a:t>
            </a:r>
            <a:r>
              <a:rPr lang="en">
                <a:solidFill>
                  <a:schemeClr val="dk1"/>
                </a:solidFill>
                <a:highlight>
                  <a:srgbClr val="FFFFFF"/>
                </a:highlight>
              </a:rPr>
              <a:t>radius of the maximum sphere </a:t>
            </a:r>
            <a:r>
              <a:rPr lang="en">
                <a:solidFill>
                  <a:schemeClr val="dk1"/>
                </a:solidFill>
                <a:highlight>
                  <a:srgbClr val="FFFFFF"/>
                </a:highlight>
              </a:rPr>
              <a:t>inscribed</a:t>
            </a:r>
            <a:r>
              <a:rPr lang="en">
                <a:solidFill>
                  <a:schemeClr val="dk1"/>
                </a:solidFill>
                <a:highlight>
                  <a:srgbClr val="FFFFFF"/>
                </a:highlight>
              </a:rPr>
              <a:t> in the convex </a:t>
            </a:r>
            <a:r>
              <a:rPr lang="en">
                <a:solidFill>
                  <a:schemeClr val="dk1"/>
                </a:solidFill>
                <a:highlight>
                  <a:srgbClr val="FFFFFF"/>
                </a:highlight>
              </a:rPr>
              <a:t>hull</a:t>
            </a:r>
            <a:r>
              <a:rPr lang="en">
                <a:solidFill>
                  <a:schemeClr val="dk1"/>
                </a:solidFill>
                <a:highlight>
                  <a:srgbClr val="FFFFFF"/>
                </a:highlight>
              </a:rPr>
              <a:t> of wrenches</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V</a:t>
            </a:r>
            <a:r>
              <a:rPr lang="en">
                <a:solidFill>
                  <a:schemeClr val="dk1"/>
                </a:solidFill>
                <a:highlight>
                  <a:srgbClr val="FFFFFF"/>
                </a:highlight>
              </a:rPr>
              <a:t>: total volume of the convex hull</a:t>
            </a:r>
            <a:endParaRPr>
              <a:solidFill>
                <a:schemeClr val="dk1"/>
              </a:solidFill>
              <a:highlight>
                <a:srgbClr val="FFFFFF"/>
              </a:highlight>
            </a:endParaRPr>
          </a:p>
        </p:txBody>
      </p:sp>
      <p:sp>
        <p:nvSpPr>
          <p:cNvPr id="654" name="Google Shape;654;p52"/>
          <p:cNvSpPr txBox="1"/>
          <p:nvPr/>
        </p:nvSpPr>
        <p:spPr>
          <a:xfrm>
            <a:off x="7939500" y="1329450"/>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Barret</a:t>
            </a:r>
            <a:endParaRPr/>
          </a:p>
        </p:txBody>
      </p:sp>
      <p:sp>
        <p:nvSpPr>
          <p:cNvPr id="655" name="Google Shape;655;p52"/>
          <p:cNvSpPr txBox="1"/>
          <p:nvPr/>
        </p:nvSpPr>
        <p:spPr>
          <a:xfrm>
            <a:off x="8065200" y="3726675"/>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DLR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pic>
        <p:nvPicPr>
          <p:cNvPr id="661" name="Google Shape;661;p53"/>
          <p:cNvPicPr preferRelativeResize="0"/>
          <p:nvPr/>
        </p:nvPicPr>
        <p:blipFill>
          <a:blip r:embed="rId3">
            <a:alphaModFix/>
          </a:blip>
          <a:stretch>
            <a:fillRect/>
          </a:stretch>
        </p:blipFill>
        <p:spPr>
          <a:xfrm>
            <a:off x="6156775" y="397500"/>
            <a:ext cx="1695450" cy="1981200"/>
          </a:xfrm>
          <a:prstGeom prst="rect">
            <a:avLst/>
          </a:prstGeom>
          <a:noFill/>
          <a:ln>
            <a:noFill/>
          </a:ln>
        </p:spPr>
      </p:pic>
      <p:pic>
        <p:nvPicPr>
          <p:cNvPr id="662" name="Google Shape;662;p53"/>
          <p:cNvPicPr preferRelativeResize="0"/>
          <p:nvPr/>
        </p:nvPicPr>
        <p:blipFill>
          <a:blip r:embed="rId4">
            <a:alphaModFix/>
          </a:blip>
          <a:stretch>
            <a:fillRect/>
          </a:stretch>
        </p:blipFill>
        <p:spPr>
          <a:xfrm>
            <a:off x="6194875" y="2895600"/>
            <a:ext cx="1619250" cy="2247900"/>
          </a:xfrm>
          <a:prstGeom prst="rect">
            <a:avLst/>
          </a:prstGeom>
          <a:noFill/>
          <a:ln>
            <a:noFill/>
          </a:ln>
        </p:spPr>
      </p:pic>
      <p:sp>
        <p:nvSpPr>
          <p:cNvPr id="663" name="Google Shape;663;p53"/>
          <p:cNvSpPr txBox="1"/>
          <p:nvPr/>
        </p:nvSpPr>
        <p:spPr>
          <a:xfrm>
            <a:off x="751750" y="2647850"/>
            <a:ext cx="3748800" cy="15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Grasp quality parameters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50">
                <a:solidFill>
                  <a:srgbClr val="4D5156"/>
                </a:solidFill>
                <a:highlight>
                  <a:srgbClr val="FFFFFF"/>
                </a:highlight>
              </a:rPr>
              <a:t>ε</a:t>
            </a:r>
            <a:r>
              <a:rPr lang="en" sz="1850">
                <a:solidFill>
                  <a:schemeClr val="dk1"/>
                </a:solidFill>
                <a:highlight>
                  <a:srgbClr val="FFFFFF"/>
                </a:highlight>
              </a:rPr>
              <a:t>: </a:t>
            </a:r>
            <a:r>
              <a:rPr lang="en">
                <a:solidFill>
                  <a:schemeClr val="dk1"/>
                </a:solidFill>
                <a:highlight>
                  <a:srgbClr val="FFFFFF"/>
                </a:highlight>
              </a:rPr>
              <a:t>radius of the maximum sphere inscribed in the wrenches convex hull</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V</a:t>
            </a:r>
            <a:r>
              <a:rPr lang="en">
                <a:solidFill>
                  <a:schemeClr val="dk1"/>
                </a:solidFill>
                <a:highlight>
                  <a:srgbClr val="FFFFFF"/>
                </a:highlight>
              </a:rPr>
              <a:t>: total volume of the convex hull</a:t>
            </a:r>
            <a:endParaRPr>
              <a:solidFill>
                <a:schemeClr val="dk1"/>
              </a:solidFill>
              <a:highlight>
                <a:srgbClr val="FFFFFF"/>
              </a:highlight>
            </a:endParaRPr>
          </a:p>
        </p:txBody>
      </p:sp>
      <p:sp>
        <p:nvSpPr>
          <p:cNvPr id="664" name="Google Shape;664;p53"/>
          <p:cNvSpPr txBox="1"/>
          <p:nvPr/>
        </p:nvSpPr>
        <p:spPr>
          <a:xfrm>
            <a:off x="7939500" y="1329450"/>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Barret</a:t>
            </a:r>
            <a:endParaRPr/>
          </a:p>
        </p:txBody>
      </p:sp>
      <p:sp>
        <p:nvSpPr>
          <p:cNvPr id="665" name="Google Shape;665;p53"/>
          <p:cNvSpPr txBox="1"/>
          <p:nvPr/>
        </p:nvSpPr>
        <p:spPr>
          <a:xfrm>
            <a:off x="8065200" y="3726675"/>
            <a:ext cx="7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DLR</a:t>
            </a:r>
            <a:endParaRPr/>
          </a:p>
        </p:txBody>
      </p:sp>
      <p:sp>
        <p:nvSpPr>
          <p:cNvPr id="666" name="Google Shape;666;p53"/>
          <p:cNvSpPr/>
          <p:nvPr/>
        </p:nvSpPr>
        <p:spPr>
          <a:xfrm>
            <a:off x="5971750" y="397500"/>
            <a:ext cx="2734800" cy="1981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3"/>
          <p:cNvSpPr txBox="1"/>
          <p:nvPr/>
        </p:nvSpPr>
        <p:spPr>
          <a:xfrm>
            <a:off x="642925" y="1329450"/>
            <a:ext cx="374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Miller &amp; Allen’s work, they investigate the quality of the grasp of an (old) telephone while using two different manipulators.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673" name="Google Shape;673;p54"/>
          <p:cNvSpPr txBox="1"/>
          <p:nvPr/>
        </p:nvSpPr>
        <p:spPr>
          <a:xfrm>
            <a:off x="555725" y="1205900"/>
            <a:ext cx="3879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How is the </a:t>
            </a:r>
            <a:r>
              <a:rPr b="1" lang="en" sz="1800"/>
              <a:t>contact</a:t>
            </a:r>
            <a:r>
              <a:rPr lang="en" sz="1800"/>
              <a:t> simulated? </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
              <a:t>They considered three different finger-object material combination:</a:t>
            </a:r>
            <a:endParaRPr/>
          </a:p>
        </p:txBody>
      </p:sp>
      <p:pic>
        <p:nvPicPr>
          <p:cNvPr id="674" name="Google Shape;674;p54"/>
          <p:cNvPicPr preferRelativeResize="0"/>
          <p:nvPr/>
        </p:nvPicPr>
        <p:blipFill>
          <a:blip r:embed="rId3">
            <a:alphaModFix/>
          </a:blip>
          <a:stretch>
            <a:fillRect/>
          </a:stretch>
        </p:blipFill>
        <p:spPr>
          <a:xfrm>
            <a:off x="6145875" y="1683375"/>
            <a:ext cx="1695450" cy="1981200"/>
          </a:xfrm>
          <a:prstGeom prst="rect">
            <a:avLst/>
          </a:prstGeom>
          <a:noFill/>
          <a:ln>
            <a:noFill/>
          </a:ln>
        </p:spPr>
      </p:pic>
      <p:sp>
        <p:nvSpPr>
          <p:cNvPr id="675" name="Google Shape;675;p54"/>
          <p:cNvSpPr txBox="1"/>
          <p:nvPr/>
        </p:nvSpPr>
        <p:spPr>
          <a:xfrm>
            <a:off x="751750" y="2647850"/>
            <a:ext cx="37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D5156"/>
              </a:solidFill>
              <a:highlight>
                <a:srgbClr val="FFFFFF"/>
              </a:highlight>
            </a:endParaRPr>
          </a:p>
        </p:txBody>
      </p:sp>
      <p:sp>
        <p:nvSpPr>
          <p:cNvPr id="676" name="Google Shape;676;p54"/>
          <p:cNvSpPr txBox="1"/>
          <p:nvPr/>
        </p:nvSpPr>
        <p:spPr>
          <a:xfrm>
            <a:off x="751750" y="2647850"/>
            <a:ext cx="37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highlight>
                <a:srgbClr val="FFFFFF"/>
              </a:highlight>
            </a:endParaRPr>
          </a:p>
        </p:txBody>
      </p:sp>
      <p:sp>
        <p:nvSpPr>
          <p:cNvPr id="677" name="Google Shape;677;p54"/>
          <p:cNvSpPr txBox="1"/>
          <p:nvPr/>
        </p:nvSpPr>
        <p:spPr>
          <a:xfrm>
            <a:off x="403025" y="2440800"/>
            <a:ext cx="6069900" cy="1087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Metal finger - Plastic object</a:t>
            </a:r>
            <a:endParaRPr/>
          </a:p>
          <a:p>
            <a:pPr indent="-317500" lvl="0" marL="457200" rtl="0" algn="l">
              <a:spcBef>
                <a:spcPts val="1000"/>
              </a:spcBef>
              <a:spcAft>
                <a:spcPts val="0"/>
              </a:spcAft>
              <a:buSzPts val="1400"/>
              <a:buChar char="●"/>
            </a:pPr>
            <a:r>
              <a:rPr lang="en"/>
              <a:t>Plastic finger - Plastic object</a:t>
            </a:r>
            <a:endParaRPr/>
          </a:p>
          <a:p>
            <a:pPr indent="-317500" lvl="0" marL="457200" rtl="0" algn="l">
              <a:spcBef>
                <a:spcPts val="1000"/>
              </a:spcBef>
              <a:spcAft>
                <a:spcPts val="1000"/>
              </a:spcAft>
              <a:buSzPts val="1400"/>
              <a:buChar char="●"/>
            </a:pPr>
            <a:r>
              <a:rPr lang="en"/>
              <a:t>Rubber finger - Plastic object</a:t>
            </a:r>
            <a:endParaRPr/>
          </a:p>
        </p:txBody>
      </p:sp>
      <p:sp>
        <p:nvSpPr>
          <p:cNvPr id="678" name="Google Shape;678;p54"/>
          <p:cNvSpPr txBox="1"/>
          <p:nvPr/>
        </p:nvSpPr>
        <p:spPr>
          <a:xfrm>
            <a:off x="555725" y="3840825"/>
            <a:ext cx="24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a:t>It changes the friction cone!</a:t>
            </a:r>
            <a:endParaRPr/>
          </a:p>
        </p:txBody>
      </p:sp>
      <p:sp>
        <p:nvSpPr>
          <p:cNvPr id="679" name="Google Shape;679;p54"/>
          <p:cNvSpPr/>
          <p:nvPr/>
        </p:nvSpPr>
        <p:spPr>
          <a:xfrm>
            <a:off x="882625" y="3167125"/>
            <a:ext cx="2462700" cy="311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5"/>
          <p:cNvSpPr txBox="1"/>
          <p:nvPr>
            <p:ph type="title"/>
          </p:nvPr>
        </p:nvSpPr>
        <p:spPr>
          <a:xfrm>
            <a:off x="311700" y="445025"/>
            <a:ext cx="161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685" name="Google Shape;685;p55"/>
          <p:cNvSpPr txBox="1"/>
          <p:nvPr/>
        </p:nvSpPr>
        <p:spPr>
          <a:xfrm>
            <a:off x="2241850" y="2473300"/>
            <a:ext cx="2397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Nguyen [9] points out that these </a:t>
            </a:r>
            <a:r>
              <a:rPr lang="en">
                <a:solidFill>
                  <a:srgbClr val="FF0000"/>
                </a:solidFill>
              </a:rPr>
              <a:t>complex contacts</a:t>
            </a:r>
            <a:r>
              <a:rPr lang="en"/>
              <a:t> (linear and planar) can be represented as the convex sum of proper point contacts at each of the vertices of the surface patch.</a:t>
            </a:r>
            <a:endParaRPr/>
          </a:p>
        </p:txBody>
      </p:sp>
      <p:sp>
        <p:nvSpPr>
          <p:cNvPr id="686" name="Google Shape;686;p55"/>
          <p:cNvSpPr/>
          <p:nvPr/>
        </p:nvSpPr>
        <p:spPr>
          <a:xfrm rot="10800000">
            <a:off x="1857300" y="2686025"/>
            <a:ext cx="304500" cy="4449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5"/>
          <p:cNvSpPr txBox="1"/>
          <p:nvPr/>
        </p:nvSpPr>
        <p:spPr>
          <a:xfrm>
            <a:off x="577475" y="1296900"/>
            <a:ext cx="3879600" cy="201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How is the </a:t>
            </a:r>
            <a:r>
              <a:rPr b="1" lang="en" sz="1800"/>
              <a:t>contact</a:t>
            </a:r>
            <a:r>
              <a:rPr lang="en" sz="1800"/>
              <a:t> simulated? </a:t>
            </a:r>
            <a:endParaRPr sz="1800"/>
          </a:p>
          <a:p>
            <a:pPr indent="0" lvl="0" marL="0" rtl="0" algn="l">
              <a:spcBef>
                <a:spcPts val="0"/>
              </a:spcBef>
              <a:spcAft>
                <a:spcPts val="0"/>
              </a:spcAft>
              <a:buNone/>
            </a:pPr>
            <a:r>
              <a:t/>
            </a:r>
            <a:endParaRPr/>
          </a:p>
          <a:p>
            <a:pPr indent="0" lvl="0" marL="0" rtl="0" algn="l">
              <a:spcBef>
                <a:spcPts val="0"/>
              </a:spcBef>
              <a:spcAft>
                <a:spcPts val="0"/>
              </a:spcAft>
              <a:buNone/>
            </a:pPr>
            <a:r>
              <a:rPr lang="en"/>
              <a:t>There are three kinds of contact: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Punctual</a:t>
            </a:r>
            <a:endParaRPr/>
          </a:p>
          <a:p>
            <a:pPr indent="-317500" lvl="0" marL="457200" rtl="0" algn="l">
              <a:spcBef>
                <a:spcPts val="1000"/>
              </a:spcBef>
              <a:spcAft>
                <a:spcPts val="0"/>
              </a:spcAft>
              <a:buSzPts val="1400"/>
              <a:buChar char="●"/>
            </a:pPr>
            <a:r>
              <a:rPr lang="en"/>
              <a:t>Linear</a:t>
            </a:r>
            <a:endParaRPr/>
          </a:p>
          <a:p>
            <a:pPr indent="-317500" lvl="0" marL="457200" rtl="0" algn="l">
              <a:spcBef>
                <a:spcPts val="1000"/>
              </a:spcBef>
              <a:spcAft>
                <a:spcPts val="1000"/>
              </a:spcAft>
              <a:buSzPts val="1400"/>
              <a:buChar char="●"/>
            </a:pPr>
            <a:r>
              <a:rPr lang="en"/>
              <a:t>Planar</a:t>
            </a:r>
            <a:endParaRPr/>
          </a:p>
        </p:txBody>
      </p:sp>
      <p:pic>
        <p:nvPicPr>
          <p:cNvPr id="688" name="Google Shape;688;p55"/>
          <p:cNvPicPr preferRelativeResize="0"/>
          <p:nvPr/>
        </p:nvPicPr>
        <p:blipFill>
          <a:blip r:embed="rId3">
            <a:alphaModFix/>
          </a:blip>
          <a:stretch>
            <a:fillRect/>
          </a:stretch>
        </p:blipFill>
        <p:spPr>
          <a:xfrm>
            <a:off x="6145875" y="1683375"/>
            <a:ext cx="1695450" cy="1981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694" name="Google Shape;694;p56"/>
          <p:cNvSpPr txBox="1"/>
          <p:nvPr/>
        </p:nvSpPr>
        <p:spPr>
          <a:xfrm>
            <a:off x="533925" y="1218925"/>
            <a:ext cx="353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How is the </a:t>
            </a:r>
            <a:r>
              <a:rPr b="1" lang="en" sz="1800"/>
              <a:t>manipulator and object interaction</a:t>
            </a:r>
            <a:r>
              <a:rPr lang="en" sz="1800"/>
              <a:t> simulated?</a:t>
            </a:r>
            <a:endParaRPr sz="1800"/>
          </a:p>
        </p:txBody>
      </p:sp>
      <p:pic>
        <p:nvPicPr>
          <p:cNvPr id="695" name="Google Shape;695;p56"/>
          <p:cNvPicPr preferRelativeResize="0"/>
          <p:nvPr/>
        </p:nvPicPr>
        <p:blipFill>
          <a:blip r:embed="rId3">
            <a:alphaModFix/>
          </a:blip>
          <a:stretch>
            <a:fillRect/>
          </a:stretch>
        </p:blipFill>
        <p:spPr>
          <a:xfrm>
            <a:off x="6941375" y="1552550"/>
            <a:ext cx="1695450" cy="1981200"/>
          </a:xfrm>
          <a:prstGeom prst="rect">
            <a:avLst/>
          </a:prstGeom>
          <a:noFill/>
          <a:ln>
            <a:noFill/>
          </a:ln>
        </p:spPr>
      </p:pic>
      <p:sp>
        <p:nvSpPr>
          <p:cNvPr id="696" name="Google Shape;696;p56"/>
          <p:cNvSpPr txBox="1"/>
          <p:nvPr/>
        </p:nvSpPr>
        <p:spPr>
          <a:xfrm>
            <a:off x="751750" y="2343050"/>
            <a:ext cx="37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D5156"/>
              </a:solidFill>
              <a:highlight>
                <a:srgbClr val="FFFFFF"/>
              </a:highlight>
            </a:endParaRPr>
          </a:p>
        </p:txBody>
      </p:sp>
      <p:sp>
        <p:nvSpPr>
          <p:cNvPr id="697" name="Google Shape;697;p56"/>
          <p:cNvSpPr txBox="1"/>
          <p:nvPr/>
        </p:nvSpPr>
        <p:spPr>
          <a:xfrm>
            <a:off x="751750" y="2343050"/>
            <a:ext cx="37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highlight>
                <a:srgbClr val="FFFFFF"/>
              </a:highlight>
            </a:endParaRPr>
          </a:p>
        </p:txBody>
      </p:sp>
      <p:sp>
        <p:nvSpPr>
          <p:cNvPr id="698" name="Google Shape;698;p56"/>
          <p:cNvSpPr txBox="1"/>
          <p:nvPr/>
        </p:nvSpPr>
        <p:spPr>
          <a:xfrm>
            <a:off x="435725" y="1943125"/>
            <a:ext cx="6069900" cy="2550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Wrist joints (i.e. palm orientation) set </a:t>
            </a:r>
            <a:r>
              <a:rPr lang="en"/>
              <a:t>constant</a:t>
            </a:r>
            <a:endParaRPr/>
          </a:p>
          <a:p>
            <a:pPr indent="-317500" lvl="0" marL="457200" rtl="0" algn="l">
              <a:spcBef>
                <a:spcPts val="1000"/>
              </a:spcBef>
              <a:spcAft>
                <a:spcPts val="0"/>
              </a:spcAft>
              <a:buSzPts val="1400"/>
              <a:buChar char="●"/>
            </a:pPr>
            <a:r>
              <a:rPr lang="en"/>
              <a:t>Spread joint set </a:t>
            </a:r>
            <a:r>
              <a:rPr lang="en"/>
              <a:t>constant</a:t>
            </a:r>
            <a:endParaRPr/>
          </a:p>
          <a:p>
            <a:pPr indent="-317500" lvl="0" marL="457200" rtl="0" algn="l">
              <a:spcBef>
                <a:spcPts val="1000"/>
              </a:spcBef>
              <a:spcAft>
                <a:spcPts val="0"/>
              </a:spcAft>
              <a:buSzPts val="1400"/>
              <a:buChar char="●"/>
            </a:pPr>
            <a:r>
              <a:rPr lang="en">
                <a:solidFill>
                  <a:schemeClr val="dk1"/>
                </a:solidFill>
              </a:rPr>
              <a:t>Palm-proximal (PP) actuated</a:t>
            </a:r>
            <a:endParaRPr/>
          </a:p>
          <a:p>
            <a:pPr indent="-317500" lvl="0" marL="457200" rtl="0" algn="l">
              <a:spcBef>
                <a:spcPts val="1000"/>
              </a:spcBef>
              <a:spcAft>
                <a:spcPts val="0"/>
              </a:spcAft>
              <a:buSzPts val="1400"/>
              <a:buChar char="●"/>
            </a:pPr>
            <a:r>
              <a:rPr lang="en"/>
              <a:t>Proximal-distal phalanges (PD) joint not directly actuated</a:t>
            </a:r>
            <a:endParaRPr/>
          </a:p>
          <a:p>
            <a:pPr indent="-317500" lvl="0" marL="457200" rtl="0" algn="l">
              <a:spcBef>
                <a:spcPts val="1000"/>
              </a:spcBef>
              <a:spcAft>
                <a:spcPts val="0"/>
              </a:spcAft>
              <a:buSzPts val="1400"/>
              <a:buChar char="●"/>
            </a:pPr>
            <a:r>
              <a:rPr lang="en"/>
              <a:t>PP joint free to move until it the proximal link collides with the object or Range Of Motion (ROM) of the joint exceeded</a:t>
            </a:r>
            <a:endParaRPr/>
          </a:p>
          <a:p>
            <a:pPr indent="-317500" lvl="0" marL="457200" rtl="0" algn="l">
              <a:spcBef>
                <a:spcPts val="1000"/>
              </a:spcBef>
              <a:spcAft>
                <a:spcPts val="1000"/>
              </a:spcAft>
              <a:buSzPts val="1400"/>
              <a:buChar char="●"/>
            </a:pPr>
            <a:r>
              <a:rPr lang="en"/>
              <a:t>PD joint continues to rotate until the distal link collides with the object or ROM joint exceeded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704" name="Google Shape;704;p57"/>
          <p:cNvSpPr txBox="1"/>
          <p:nvPr/>
        </p:nvSpPr>
        <p:spPr>
          <a:xfrm>
            <a:off x="555675" y="1393250"/>
            <a:ext cx="353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How are the </a:t>
            </a:r>
            <a:r>
              <a:rPr b="1" lang="en" sz="1800"/>
              <a:t>forces</a:t>
            </a:r>
            <a:r>
              <a:rPr lang="en" sz="1800"/>
              <a:t> simulated?</a:t>
            </a:r>
            <a:endParaRPr sz="1800"/>
          </a:p>
        </p:txBody>
      </p:sp>
      <p:pic>
        <p:nvPicPr>
          <p:cNvPr id="705" name="Google Shape;705;p57"/>
          <p:cNvPicPr preferRelativeResize="0"/>
          <p:nvPr/>
        </p:nvPicPr>
        <p:blipFill>
          <a:blip r:embed="rId3">
            <a:alphaModFix/>
          </a:blip>
          <a:stretch>
            <a:fillRect/>
          </a:stretch>
        </p:blipFill>
        <p:spPr>
          <a:xfrm>
            <a:off x="6941375" y="1857350"/>
            <a:ext cx="1695450" cy="1981200"/>
          </a:xfrm>
          <a:prstGeom prst="rect">
            <a:avLst/>
          </a:prstGeom>
          <a:noFill/>
          <a:ln>
            <a:noFill/>
          </a:ln>
        </p:spPr>
      </p:pic>
      <p:sp>
        <p:nvSpPr>
          <p:cNvPr id="706" name="Google Shape;706;p57"/>
          <p:cNvSpPr txBox="1"/>
          <p:nvPr/>
        </p:nvSpPr>
        <p:spPr>
          <a:xfrm>
            <a:off x="751750" y="2647850"/>
            <a:ext cx="37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D5156"/>
              </a:solidFill>
              <a:highlight>
                <a:srgbClr val="FFFFFF"/>
              </a:highlight>
            </a:endParaRPr>
          </a:p>
        </p:txBody>
      </p:sp>
      <p:sp>
        <p:nvSpPr>
          <p:cNvPr id="707" name="Google Shape;707;p57"/>
          <p:cNvSpPr txBox="1"/>
          <p:nvPr/>
        </p:nvSpPr>
        <p:spPr>
          <a:xfrm>
            <a:off x="751750" y="2647850"/>
            <a:ext cx="37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highlight>
                <a:srgbClr val="FFFFFF"/>
              </a:highlight>
            </a:endParaRPr>
          </a:p>
        </p:txBody>
      </p:sp>
      <p:pic>
        <p:nvPicPr>
          <p:cNvPr id="708" name="Google Shape;708;p57"/>
          <p:cNvPicPr preferRelativeResize="0"/>
          <p:nvPr/>
        </p:nvPicPr>
        <p:blipFill>
          <a:blip r:embed="rId4">
            <a:alphaModFix/>
          </a:blip>
          <a:stretch>
            <a:fillRect/>
          </a:stretch>
        </p:blipFill>
        <p:spPr>
          <a:xfrm>
            <a:off x="310407" y="2016575"/>
            <a:ext cx="6118625" cy="213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714" name="Google Shape;714;p58"/>
          <p:cNvSpPr txBox="1"/>
          <p:nvPr/>
        </p:nvSpPr>
        <p:spPr>
          <a:xfrm>
            <a:off x="555675" y="1240850"/>
            <a:ext cx="4016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How is the </a:t>
            </a:r>
            <a:r>
              <a:rPr b="1" lang="en" sz="1700"/>
              <a:t>convex hull </a:t>
            </a:r>
            <a:r>
              <a:rPr lang="en" sz="1700"/>
              <a:t>computed</a:t>
            </a:r>
            <a:r>
              <a:rPr lang="en" sz="1700"/>
              <a:t>?</a:t>
            </a:r>
            <a:endParaRPr sz="1700"/>
          </a:p>
        </p:txBody>
      </p:sp>
      <p:pic>
        <p:nvPicPr>
          <p:cNvPr id="715" name="Google Shape;715;p58"/>
          <p:cNvPicPr preferRelativeResize="0"/>
          <p:nvPr/>
        </p:nvPicPr>
        <p:blipFill>
          <a:blip r:embed="rId3">
            <a:alphaModFix/>
          </a:blip>
          <a:stretch>
            <a:fillRect/>
          </a:stretch>
        </p:blipFill>
        <p:spPr>
          <a:xfrm>
            <a:off x="6941375" y="1704950"/>
            <a:ext cx="1695450" cy="1981200"/>
          </a:xfrm>
          <a:prstGeom prst="rect">
            <a:avLst/>
          </a:prstGeom>
          <a:noFill/>
          <a:ln>
            <a:noFill/>
          </a:ln>
        </p:spPr>
      </p:pic>
      <p:sp>
        <p:nvSpPr>
          <p:cNvPr id="716" name="Google Shape;716;p58"/>
          <p:cNvSpPr txBox="1"/>
          <p:nvPr/>
        </p:nvSpPr>
        <p:spPr>
          <a:xfrm>
            <a:off x="490775" y="2495450"/>
            <a:ext cx="37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D5156"/>
              </a:solidFill>
              <a:highlight>
                <a:srgbClr val="FFFFFF"/>
              </a:highlight>
            </a:endParaRPr>
          </a:p>
        </p:txBody>
      </p:sp>
      <p:sp>
        <p:nvSpPr>
          <p:cNvPr id="717" name="Google Shape;717;p58"/>
          <p:cNvSpPr txBox="1"/>
          <p:nvPr/>
        </p:nvSpPr>
        <p:spPr>
          <a:xfrm>
            <a:off x="555675" y="3750050"/>
            <a:ext cx="4611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FFF"/>
                </a:highlight>
              </a:rPr>
              <a:t>Constraint: the sum of the magnitudes of all the contact forces is less than or equal to 1</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(alternatively: set each magnitude to be unity, giving</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them equal weight)</a:t>
            </a:r>
            <a:endParaRPr>
              <a:solidFill>
                <a:schemeClr val="dk1"/>
              </a:solidFill>
              <a:highlight>
                <a:srgbClr val="FFFFFF"/>
              </a:highlight>
            </a:endParaRPr>
          </a:p>
        </p:txBody>
      </p:sp>
      <p:pic>
        <p:nvPicPr>
          <p:cNvPr id="718" name="Google Shape;718;p58"/>
          <p:cNvPicPr preferRelativeResize="0"/>
          <p:nvPr/>
        </p:nvPicPr>
        <p:blipFill rotWithShape="1">
          <a:blip r:embed="rId4">
            <a:alphaModFix/>
          </a:blip>
          <a:srcRect b="0" l="0" r="0" t="27557"/>
          <a:stretch/>
        </p:blipFill>
        <p:spPr>
          <a:xfrm>
            <a:off x="555675" y="1854625"/>
            <a:ext cx="2571750" cy="572700"/>
          </a:xfrm>
          <a:prstGeom prst="rect">
            <a:avLst/>
          </a:prstGeom>
          <a:noFill/>
          <a:ln>
            <a:noFill/>
          </a:ln>
        </p:spPr>
      </p:pic>
      <p:pic>
        <p:nvPicPr>
          <p:cNvPr id="719" name="Google Shape;719;p58"/>
          <p:cNvPicPr preferRelativeResize="0"/>
          <p:nvPr/>
        </p:nvPicPr>
        <p:blipFill rotWithShape="1">
          <a:blip r:embed="rId5">
            <a:alphaModFix/>
          </a:blip>
          <a:srcRect b="28253" l="0" r="0" t="0"/>
          <a:stretch/>
        </p:blipFill>
        <p:spPr>
          <a:xfrm>
            <a:off x="555675" y="2793113"/>
            <a:ext cx="3924300" cy="717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725" name="Google Shape;725;p59"/>
          <p:cNvSpPr txBox="1"/>
          <p:nvPr/>
        </p:nvSpPr>
        <p:spPr>
          <a:xfrm>
            <a:off x="642925" y="1329450"/>
            <a:ext cx="3748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They also try to provide a visual representation of the 6-DOF wrenches’ convex hull. They divided it in two different 3D convex hull projections, one for the forces and one for the torques.</a:t>
            </a:r>
            <a:endParaRPr/>
          </a:p>
        </p:txBody>
      </p:sp>
      <p:sp>
        <p:nvSpPr>
          <p:cNvPr id="726" name="Google Shape;726;p59"/>
          <p:cNvSpPr txBox="1"/>
          <p:nvPr/>
        </p:nvSpPr>
        <p:spPr>
          <a:xfrm>
            <a:off x="642925" y="3029250"/>
            <a:ext cx="3748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Forces convex hull:</a:t>
            </a:r>
            <a:endParaRPr b="1"/>
          </a:p>
          <a:p>
            <a:pPr indent="0" lvl="0" marL="0" rtl="0" algn="l">
              <a:spcBef>
                <a:spcPts val="0"/>
              </a:spcBef>
              <a:spcAft>
                <a:spcPts val="0"/>
              </a:spcAft>
              <a:buNone/>
            </a:pPr>
            <a:r>
              <a:rPr lang="en"/>
              <a:t>Torques set equal to the ones corresponding to the worst wrenches possible (the nearest facets of the convex hull to the origin)</a:t>
            </a:r>
            <a:endParaRPr/>
          </a:p>
        </p:txBody>
      </p:sp>
      <p:pic>
        <p:nvPicPr>
          <p:cNvPr id="727" name="Google Shape;727;p59"/>
          <p:cNvPicPr preferRelativeResize="0"/>
          <p:nvPr/>
        </p:nvPicPr>
        <p:blipFill>
          <a:blip r:embed="rId3">
            <a:alphaModFix/>
          </a:blip>
          <a:stretch>
            <a:fillRect/>
          </a:stretch>
        </p:blipFill>
        <p:spPr>
          <a:xfrm>
            <a:off x="4642200" y="661263"/>
            <a:ext cx="4312419" cy="3820976"/>
          </a:xfrm>
          <a:prstGeom prst="rect">
            <a:avLst/>
          </a:prstGeom>
          <a:noFill/>
          <a:ln>
            <a:noFill/>
          </a:ln>
        </p:spPr>
      </p:pic>
      <p:sp>
        <p:nvSpPr>
          <p:cNvPr id="728" name="Google Shape;728;p59"/>
          <p:cNvSpPr/>
          <p:nvPr/>
        </p:nvSpPr>
        <p:spPr>
          <a:xfrm>
            <a:off x="4751225" y="1017725"/>
            <a:ext cx="1351200" cy="1416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734" name="Google Shape;734;p60"/>
          <p:cNvSpPr txBox="1"/>
          <p:nvPr/>
        </p:nvSpPr>
        <p:spPr>
          <a:xfrm>
            <a:off x="642925" y="1329450"/>
            <a:ext cx="3748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They also try to provide a visual representation of the a 6-DOF wrenches convex hull. They simply divided it in two different convex hulls, one for the forces and one for the torques.</a:t>
            </a:r>
            <a:endParaRPr/>
          </a:p>
        </p:txBody>
      </p:sp>
      <p:sp>
        <p:nvSpPr>
          <p:cNvPr id="735" name="Google Shape;735;p60"/>
          <p:cNvSpPr txBox="1"/>
          <p:nvPr/>
        </p:nvSpPr>
        <p:spPr>
          <a:xfrm>
            <a:off x="642925" y="3029250"/>
            <a:ext cx="3748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Torques </a:t>
            </a:r>
            <a:r>
              <a:rPr b="1" lang="en"/>
              <a:t>convex hull:</a:t>
            </a:r>
            <a:endParaRPr b="1"/>
          </a:p>
          <a:p>
            <a:pPr indent="0" lvl="0" marL="0" rtl="0" algn="l">
              <a:spcBef>
                <a:spcPts val="0"/>
              </a:spcBef>
              <a:spcAft>
                <a:spcPts val="0"/>
              </a:spcAft>
              <a:buNone/>
            </a:pPr>
            <a:r>
              <a:rPr lang="en"/>
              <a:t>Forces </a:t>
            </a:r>
            <a:r>
              <a:rPr lang="en"/>
              <a:t>set equal to the ones corresponding to the worst wrenches possible (the nearest side of the convex hull to the origin)</a:t>
            </a:r>
            <a:endParaRPr/>
          </a:p>
        </p:txBody>
      </p:sp>
      <p:pic>
        <p:nvPicPr>
          <p:cNvPr id="736" name="Google Shape;736;p60"/>
          <p:cNvPicPr preferRelativeResize="0"/>
          <p:nvPr/>
        </p:nvPicPr>
        <p:blipFill>
          <a:blip r:embed="rId3">
            <a:alphaModFix/>
          </a:blip>
          <a:stretch>
            <a:fillRect/>
          </a:stretch>
        </p:blipFill>
        <p:spPr>
          <a:xfrm>
            <a:off x="4642200" y="661263"/>
            <a:ext cx="4312419" cy="3820976"/>
          </a:xfrm>
          <a:prstGeom prst="rect">
            <a:avLst/>
          </a:prstGeom>
          <a:noFill/>
          <a:ln>
            <a:noFill/>
          </a:ln>
        </p:spPr>
      </p:pic>
      <p:sp>
        <p:nvSpPr>
          <p:cNvPr id="737" name="Google Shape;737;p60"/>
          <p:cNvSpPr/>
          <p:nvPr/>
        </p:nvSpPr>
        <p:spPr>
          <a:xfrm>
            <a:off x="4762125" y="2456150"/>
            <a:ext cx="1351200" cy="1416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a:t>
            </a:r>
            <a:endParaRPr/>
          </a:p>
        </p:txBody>
      </p:sp>
      <p:sp>
        <p:nvSpPr>
          <p:cNvPr id="743" name="Google Shape;743;p61"/>
          <p:cNvSpPr txBox="1"/>
          <p:nvPr/>
        </p:nvSpPr>
        <p:spPr>
          <a:xfrm>
            <a:off x="311700" y="2277500"/>
            <a:ext cx="3748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way, we can determine visually which external force disturbance directions are the most troublesome to resist in the grasp configuration given, in terms of both forces and torques</a:t>
            </a:r>
            <a:endParaRPr/>
          </a:p>
        </p:txBody>
      </p:sp>
      <p:pic>
        <p:nvPicPr>
          <p:cNvPr id="744" name="Google Shape;744;p61"/>
          <p:cNvPicPr preferRelativeResize="0"/>
          <p:nvPr/>
        </p:nvPicPr>
        <p:blipFill>
          <a:blip r:embed="rId3">
            <a:alphaModFix/>
          </a:blip>
          <a:stretch>
            <a:fillRect/>
          </a:stretch>
        </p:blipFill>
        <p:spPr>
          <a:xfrm>
            <a:off x="4642200" y="661263"/>
            <a:ext cx="4312419"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grasp good? </a:t>
            </a:r>
            <a:endParaRPr/>
          </a:p>
        </p:txBody>
      </p:sp>
      <p:sp>
        <p:nvSpPr>
          <p:cNvPr id="122" name="Google Shape;122;p17"/>
          <p:cNvSpPr txBox="1"/>
          <p:nvPr>
            <p:ph idx="1" type="body"/>
          </p:nvPr>
        </p:nvSpPr>
        <p:spPr>
          <a:xfrm>
            <a:off x="311700" y="847675"/>
            <a:ext cx="8520600" cy="3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we’ve seen: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23" name="Google Shape;123;p17"/>
          <p:cNvSpPr txBox="1"/>
          <p:nvPr/>
        </p:nvSpPr>
        <p:spPr>
          <a:xfrm>
            <a:off x="5718750" y="1280275"/>
            <a:ext cx="183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t>Force Closure</a:t>
            </a:r>
            <a:endParaRPr sz="1800" u="sng"/>
          </a:p>
        </p:txBody>
      </p:sp>
      <p:sp>
        <p:nvSpPr>
          <p:cNvPr id="124" name="Google Shape;124;p17"/>
          <p:cNvSpPr/>
          <p:nvPr/>
        </p:nvSpPr>
        <p:spPr>
          <a:xfrm rot="5400000">
            <a:off x="7412050" y="23227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rot="5400000">
            <a:off x="7419561" y="734575"/>
            <a:ext cx="261900" cy="421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nvSpPr>
        <p:spPr>
          <a:xfrm>
            <a:off x="7761250" y="121425"/>
            <a:ext cx="13827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Point contact without friction</a:t>
            </a:r>
            <a:endParaRPr sz="1200"/>
          </a:p>
        </p:txBody>
      </p:sp>
      <p:sp>
        <p:nvSpPr>
          <p:cNvPr id="127" name="Google Shape;127;p17"/>
          <p:cNvSpPr txBox="1"/>
          <p:nvPr/>
        </p:nvSpPr>
        <p:spPr>
          <a:xfrm>
            <a:off x="7856850" y="661225"/>
            <a:ext cx="11385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Point contact with friction</a:t>
            </a:r>
            <a:endParaRPr sz="1200"/>
          </a:p>
        </p:txBody>
      </p:sp>
      <p:sp>
        <p:nvSpPr>
          <p:cNvPr id="128" name="Google Shape;128;p17"/>
          <p:cNvSpPr txBox="1"/>
          <p:nvPr/>
        </p:nvSpPr>
        <p:spPr>
          <a:xfrm>
            <a:off x="1087750" y="1280275"/>
            <a:ext cx="1833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t>Form Closure</a:t>
            </a:r>
            <a:endParaRPr sz="1800" u="sng"/>
          </a:p>
        </p:txBody>
      </p:sp>
      <p:sp>
        <p:nvSpPr>
          <p:cNvPr id="129" name="Google Shape;129;p17"/>
          <p:cNvSpPr txBox="1"/>
          <p:nvPr/>
        </p:nvSpPr>
        <p:spPr>
          <a:xfrm>
            <a:off x="723900" y="3639825"/>
            <a:ext cx="28023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Complete kinematic restraint even without friction</a:t>
            </a:r>
            <a:endParaRPr sz="1200"/>
          </a:p>
        </p:txBody>
      </p:sp>
      <p:sp>
        <p:nvSpPr>
          <p:cNvPr id="130" name="Google Shape;130;p17"/>
          <p:cNvSpPr txBox="1"/>
          <p:nvPr/>
        </p:nvSpPr>
        <p:spPr>
          <a:xfrm>
            <a:off x="1302675" y="4035300"/>
            <a:ext cx="18939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Easy to check, but very </a:t>
            </a:r>
            <a:r>
              <a:rPr b="1" lang="en" sz="1200">
                <a:solidFill>
                  <a:srgbClr val="6AA84F"/>
                </a:solidFill>
              </a:rPr>
              <a:t>conservative</a:t>
            </a:r>
            <a:r>
              <a:rPr lang="en" sz="1200"/>
              <a:t>. </a:t>
            </a:r>
            <a:endParaRPr sz="1200"/>
          </a:p>
        </p:txBody>
      </p:sp>
      <p:grpSp>
        <p:nvGrpSpPr>
          <p:cNvPr id="131" name="Google Shape;131;p17"/>
          <p:cNvGrpSpPr/>
          <p:nvPr/>
        </p:nvGrpSpPr>
        <p:grpSpPr>
          <a:xfrm>
            <a:off x="949575" y="1719625"/>
            <a:ext cx="2106888" cy="1839144"/>
            <a:chOff x="949575" y="2176825"/>
            <a:chExt cx="2106888" cy="1839144"/>
          </a:xfrm>
        </p:grpSpPr>
        <p:grpSp>
          <p:nvGrpSpPr>
            <p:cNvPr id="132" name="Google Shape;132;p17"/>
            <p:cNvGrpSpPr/>
            <p:nvPr/>
          </p:nvGrpSpPr>
          <p:grpSpPr>
            <a:xfrm>
              <a:off x="949575" y="2176825"/>
              <a:ext cx="2106888" cy="1839144"/>
              <a:chOff x="949575" y="2176825"/>
              <a:chExt cx="2106888" cy="1839144"/>
            </a:xfrm>
          </p:grpSpPr>
          <p:sp>
            <p:nvSpPr>
              <p:cNvPr id="133" name="Google Shape;133;p17"/>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rot="10800000">
                <a:off x="1865950" y="2176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rot="5400000">
                <a:off x="984225" y="2932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rot="-5400000">
                <a:off x="2744913" y="293281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 name="Google Shape;138;p17"/>
            <p:cNvPicPr preferRelativeResize="0"/>
            <p:nvPr/>
          </p:nvPicPr>
          <p:blipFill>
            <a:blip r:embed="rId3">
              <a:alphaModFix/>
            </a:blip>
            <a:stretch>
              <a:fillRect/>
            </a:stretch>
          </p:blipFill>
          <p:spPr>
            <a:xfrm>
              <a:off x="1656559" y="2647524"/>
              <a:ext cx="692924" cy="897749"/>
            </a:xfrm>
            <a:prstGeom prst="rect">
              <a:avLst/>
            </a:prstGeom>
            <a:noFill/>
            <a:ln>
              <a:noFill/>
            </a:ln>
          </p:spPr>
        </p:pic>
      </p:grpSp>
      <p:sp>
        <p:nvSpPr>
          <p:cNvPr id="139" name="Google Shape;139;p17"/>
          <p:cNvSpPr txBox="1"/>
          <p:nvPr/>
        </p:nvSpPr>
        <p:spPr>
          <a:xfrm>
            <a:off x="5506650" y="3639825"/>
            <a:ext cx="23823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Complete kinematic assuming frictional forces</a:t>
            </a:r>
            <a:endParaRPr sz="1300"/>
          </a:p>
        </p:txBody>
      </p:sp>
      <p:sp>
        <p:nvSpPr>
          <p:cNvPr id="140" name="Google Shape;140;p17"/>
          <p:cNvSpPr txBox="1"/>
          <p:nvPr/>
        </p:nvSpPr>
        <p:spPr>
          <a:xfrm>
            <a:off x="5692650" y="4105725"/>
            <a:ext cx="25092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Easy to check, but </a:t>
            </a:r>
            <a:r>
              <a:rPr b="1" lang="en">
                <a:solidFill>
                  <a:srgbClr val="FF0000"/>
                </a:solidFill>
              </a:rPr>
              <a:t>not a sufficient condition</a:t>
            </a:r>
            <a:r>
              <a:rPr lang="en"/>
              <a:t> (why?)</a:t>
            </a:r>
            <a:endParaRPr/>
          </a:p>
        </p:txBody>
      </p:sp>
      <p:pic>
        <p:nvPicPr>
          <p:cNvPr id="141" name="Google Shape;141;p17"/>
          <p:cNvPicPr preferRelativeResize="0"/>
          <p:nvPr/>
        </p:nvPicPr>
        <p:blipFill>
          <a:blip r:embed="rId4">
            <a:alphaModFix/>
          </a:blip>
          <a:stretch>
            <a:fillRect/>
          </a:stretch>
        </p:blipFill>
        <p:spPr>
          <a:xfrm rot="-983954">
            <a:off x="5489958" y="1954583"/>
            <a:ext cx="2290901" cy="1664888"/>
          </a:xfrm>
          <a:prstGeom prst="rect">
            <a:avLst/>
          </a:prstGeom>
          <a:noFill/>
          <a:ln>
            <a:noFill/>
          </a:ln>
        </p:spPr>
      </p:pic>
      <p:sp>
        <p:nvSpPr>
          <p:cNvPr id="142" name="Google Shape;142;p17"/>
          <p:cNvSpPr/>
          <p:nvPr/>
        </p:nvSpPr>
        <p:spPr>
          <a:xfrm rot="5400000">
            <a:off x="5205443" y="2522757"/>
            <a:ext cx="261900" cy="421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rot="-5400000">
            <a:off x="7803457" y="2522750"/>
            <a:ext cx="261900" cy="421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7"/>
          <p:cNvGrpSpPr/>
          <p:nvPr/>
        </p:nvGrpSpPr>
        <p:grpSpPr>
          <a:xfrm>
            <a:off x="3361275" y="3909000"/>
            <a:ext cx="3957300" cy="828600"/>
            <a:chOff x="3361275" y="3909000"/>
            <a:chExt cx="3957300" cy="828600"/>
          </a:xfrm>
        </p:grpSpPr>
        <p:sp>
          <p:nvSpPr>
            <p:cNvPr id="145" name="Google Shape;145;p17"/>
            <p:cNvSpPr/>
            <p:nvPr/>
          </p:nvSpPr>
          <p:spPr>
            <a:xfrm>
              <a:off x="6370575" y="3909000"/>
              <a:ext cx="948000" cy="27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7"/>
            <p:cNvCxnSpPr>
              <a:stCxn id="145" idx="2"/>
            </p:cNvCxnSpPr>
            <p:nvPr/>
          </p:nvCxnSpPr>
          <p:spPr>
            <a:xfrm flipH="1">
              <a:off x="5512575" y="4047450"/>
              <a:ext cx="858000" cy="26850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17"/>
            <p:cNvSpPr txBox="1"/>
            <p:nvPr/>
          </p:nvSpPr>
          <p:spPr>
            <a:xfrm>
              <a:off x="3361275" y="4164900"/>
              <a:ext cx="22053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Assuming you can apply </a:t>
              </a:r>
              <a:r>
                <a:rPr i="1" lang="en"/>
                <a:t>unlimited</a:t>
              </a:r>
              <a:r>
                <a:rPr lang="en"/>
                <a:t> normal force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 - Grasp 3</a:t>
            </a:r>
            <a:endParaRPr/>
          </a:p>
        </p:txBody>
      </p:sp>
      <p:pic>
        <p:nvPicPr>
          <p:cNvPr id="750" name="Google Shape;750;p62"/>
          <p:cNvPicPr preferRelativeResize="0"/>
          <p:nvPr/>
        </p:nvPicPr>
        <p:blipFill>
          <a:blip r:embed="rId3">
            <a:alphaModFix/>
          </a:blip>
          <a:stretch>
            <a:fillRect/>
          </a:stretch>
        </p:blipFill>
        <p:spPr>
          <a:xfrm>
            <a:off x="4336925" y="1017725"/>
            <a:ext cx="4691027" cy="3820975"/>
          </a:xfrm>
          <a:prstGeom prst="rect">
            <a:avLst/>
          </a:prstGeom>
          <a:noFill/>
          <a:ln>
            <a:noFill/>
          </a:ln>
        </p:spPr>
      </p:pic>
      <p:sp>
        <p:nvSpPr>
          <p:cNvPr id="751" name="Google Shape;751;p62"/>
          <p:cNvSpPr txBox="1"/>
          <p:nvPr/>
        </p:nvSpPr>
        <p:spPr>
          <a:xfrm>
            <a:off x="206875" y="1229500"/>
            <a:ext cx="46533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t>We focus on the most stable grasp. It was determined choosing from a subset of grasps: setting the x palm coordinate they </a:t>
            </a:r>
            <a:r>
              <a:rPr lang="en"/>
              <a:t>varied</a:t>
            </a:r>
            <a:r>
              <a:rPr lang="en"/>
              <a:t> y and z while com</a:t>
            </a:r>
            <a:r>
              <a:rPr lang="en"/>
              <a:t>puting ε. They choose the y and z position which gave the best ε (i.e. proximal to 1)</a:t>
            </a:r>
            <a:endParaRPr/>
          </a:p>
        </p:txBody>
      </p:sp>
      <p:pic>
        <p:nvPicPr>
          <p:cNvPr id="752" name="Google Shape;752;p62"/>
          <p:cNvPicPr preferRelativeResize="0"/>
          <p:nvPr/>
        </p:nvPicPr>
        <p:blipFill rotWithShape="1">
          <a:blip r:embed="rId4">
            <a:alphaModFix/>
          </a:blip>
          <a:srcRect b="0" l="8246" r="5307" t="0"/>
          <a:stretch/>
        </p:blipFill>
        <p:spPr>
          <a:xfrm>
            <a:off x="523075" y="2690450"/>
            <a:ext cx="3868525" cy="2148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 - Results</a:t>
            </a:r>
            <a:endParaRPr/>
          </a:p>
        </p:txBody>
      </p:sp>
      <p:sp>
        <p:nvSpPr>
          <p:cNvPr id="758" name="Google Shape;758;p63"/>
          <p:cNvSpPr txBox="1"/>
          <p:nvPr/>
        </p:nvSpPr>
        <p:spPr>
          <a:xfrm>
            <a:off x="714300" y="947263"/>
            <a:ext cx="7715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t>They also simulate the grasp with the DLR manipulator for comparing the two hands grasp performances. They finally verified that the third grasp was the best (Table).</a:t>
            </a:r>
            <a:endParaRPr/>
          </a:p>
        </p:txBody>
      </p:sp>
      <p:pic>
        <p:nvPicPr>
          <p:cNvPr id="759" name="Google Shape;759;p63"/>
          <p:cNvPicPr preferRelativeResize="0"/>
          <p:nvPr/>
        </p:nvPicPr>
        <p:blipFill>
          <a:blip r:embed="rId3">
            <a:alphaModFix/>
          </a:blip>
          <a:stretch>
            <a:fillRect/>
          </a:stretch>
        </p:blipFill>
        <p:spPr>
          <a:xfrm>
            <a:off x="1294575" y="1499050"/>
            <a:ext cx="5428550" cy="1802048"/>
          </a:xfrm>
          <a:prstGeom prst="rect">
            <a:avLst/>
          </a:prstGeom>
          <a:noFill/>
          <a:ln>
            <a:noFill/>
          </a:ln>
        </p:spPr>
      </p:pic>
      <p:sp>
        <p:nvSpPr>
          <p:cNvPr id="760" name="Google Shape;760;p63"/>
          <p:cNvSpPr txBox="1"/>
          <p:nvPr/>
        </p:nvSpPr>
        <p:spPr>
          <a:xfrm>
            <a:off x="837375" y="3284775"/>
            <a:ext cx="7715400" cy="15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The software is able to: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Provide visual simulation of a grasping task with different manipulators and different materials in different configurations</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Easily visualize 6-DOF convex hulls of force and torque wrenches</a:t>
            </a:r>
            <a:endParaRPr>
              <a:solidFill>
                <a:schemeClr val="dk1"/>
              </a:solidFill>
            </a:endParaRPr>
          </a:p>
          <a:p>
            <a:pPr indent="-317500" lvl="0" marL="457200" rtl="0" algn="l">
              <a:spcBef>
                <a:spcPts val="1000"/>
              </a:spcBef>
              <a:spcAft>
                <a:spcPts val="1000"/>
              </a:spcAft>
              <a:buClr>
                <a:schemeClr val="dk1"/>
              </a:buClr>
              <a:buSzPts val="1400"/>
              <a:buChar char="-"/>
            </a:pPr>
            <a:r>
              <a:rPr lang="en">
                <a:solidFill>
                  <a:schemeClr val="dk1"/>
                </a:solidFill>
              </a:rPr>
              <a:t>Compute </a:t>
            </a:r>
            <a:r>
              <a:rPr lang="en" sz="1600">
                <a:solidFill>
                  <a:schemeClr val="dk1"/>
                </a:solidFill>
              </a:rPr>
              <a:t>ε</a:t>
            </a:r>
            <a:r>
              <a:rPr lang="en">
                <a:solidFill>
                  <a:schemeClr val="dk1"/>
                </a:solidFill>
              </a:rPr>
              <a:t> and </a:t>
            </a:r>
            <a:r>
              <a:rPr lang="en" sz="1600">
                <a:solidFill>
                  <a:schemeClr val="dk1"/>
                </a:solidFill>
              </a:rPr>
              <a:t>v</a:t>
            </a:r>
            <a:r>
              <a:rPr lang="en">
                <a:solidFill>
                  <a:schemeClr val="dk1"/>
                </a:solidFill>
              </a:rPr>
              <a:t> performance parameters to compare different grasps</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GraspIt! - Demo</a:t>
            </a:r>
            <a:endParaRPr/>
          </a:p>
        </p:txBody>
      </p:sp>
      <p:sp>
        <p:nvSpPr>
          <p:cNvPr id="766" name="Google Shape;766;p64"/>
          <p:cNvSpPr txBox="1"/>
          <p:nvPr/>
        </p:nvSpPr>
        <p:spPr>
          <a:xfrm>
            <a:off x="2165675" y="1955125"/>
            <a:ext cx="38502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YouTube video of using GraspIt! </a:t>
            </a:r>
            <a:r>
              <a:rPr lang="en"/>
              <a:t>with</a:t>
            </a:r>
            <a:r>
              <a:rPr lang="en"/>
              <a:t> a two-fingered industrial gripper to evaluate possible grasps on a block:</a:t>
            </a:r>
            <a:br>
              <a:rPr lang="en"/>
            </a:br>
            <a:endParaRPr/>
          </a:p>
          <a:p>
            <a:pPr indent="0" lvl="0" marL="0" rtl="0" algn="l">
              <a:spcBef>
                <a:spcPts val="0"/>
              </a:spcBef>
              <a:spcAft>
                <a:spcPts val="0"/>
              </a:spcAft>
              <a:buNone/>
            </a:pPr>
            <a:r>
              <a:rPr lang="en" sz="1800" u="sng">
                <a:solidFill>
                  <a:schemeClr val="hlink"/>
                </a:solidFill>
                <a:hlinkClick r:id="rId3"/>
              </a:rPr>
              <a:t>https://youtu.be/2AyQYCc4HRo</a:t>
            </a:r>
            <a:endParaRPr sz="1800"/>
          </a:p>
          <a:p>
            <a:pPr indent="0" lvl="0" marL="0" rtl="0" algn="l">
              <a:spcBef>
                <a:spcPts val="0"/>
              </a:spcBef>
              <a:spcAft>
                <a:spcPts val="0"/>
              </a:spcAft>
              <a:buNone/>
            </a:pPr>
            <a:r>
              <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5"/>
          <p:cNvSpPr txBox="1"/>
          <p:nvPr>
            <p:ph type="title"/>
          </p:nvPr>
        </p:nvSpPr>
        <p:spPr>
          <a:xfrm>
            <a:off x="311700" y="375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Assignment Summary</a:t>
            </a:r>
            <a:endParaRPr>
              <a:latin typeface="Calibri"/>
              <a:ea typeface="Calibri"/>
              <a:cs typeface="Calibri"/>
              <a:sym typeface="Calibri"/>
            </a:endParaRPr>
          </a:p>
        </p:txBody>
      </p:sp>
      <p:sp>
        <p:nvSpPr>
          <p:cNvPr id="772" name="Google Shape;772;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Q1</a:t>
            </a:r>
            <a:r>
              <a:rPr lang="en"/>
              <a:t>: Consider, for a simple case, why the Yoshikawa and Nagai definition of grasp force makes more sense intuitively. Answer the questions that go with a simple Python script,</a:t>
            </a:r>
            <a:r>
              <a:rPr b="1" lang="en"/>
              <a:t> </a:t>
            </a:r>
            <a:r>
              <a:rPr b="1" lang="en">
                <a:solidFill>
                  <a:schemeClr val="dk1"/>
                </a:solidFill>
                <a:latin typeface="Calibri"/>
                <a:ea typeface="Calibri"/>
                <a:cs typeface="Calibri"/>
                <a:sym typeface="Calibri"/>
              </a:rPr>
              <a:t>Left-Right-GraspMatrix.py</a:t>
            </a:r>
            <a:endParaRPr b="1">
              <a:solidFill>
                <a:schemeClr val="dk1"/>
              </a:solidFill>
              <a:latin typeface="Calibri"/>
              <a:ea typeface="Calibri"/>
              <a:cs typeface="Calibri"/>
              <a:sym typeface="Calibri"/>
            </a:endParaRPr>
          </a:p>
          <a:p>
            <a:pPr indent="0" lvl="0" marL="0" rtl="0" algn="l">
              <a:spcBef>
                <a:spcPts val="1600"/>
              </a:spcBef>
              <a:spcAft>
                <a:spcPts val="0"/>
              </a:spcAft>
              <a:buNone/>
            </a:pPr>
            <a:r>
              <a:rPr b="1" lang="en"/>
              <a:t>Q2</a:t>
            </a:r>
            <a:r>
              <a:rPr lang="en"/>
              <a:t>: Use the Python script </a:t>
            </a:r>
            <a:r>
              <a:rPr b="1" lang="en">
                <a:solidFill>
                  <a:schemeClr val="dk1"/>
                </a:solidFill>
                <a:latin typeface="Calibri"/>
                <a:ea typeface="Calibri"/>
                <a:cs typeface="Calibri"/>
                <a:sym typeface="Calibri"/>
              </a:rPr>
              <a:t>ConvexHullUnion.py</a:t>
            </a:r>
            <a:r>
              <a:rPr lang="en"/>
              <a:t> to examine how coefficient of friction and finger placement affect the quality of a grasp (as defined by Ferrari and Canny). </a:t>
            </a:r>
            <a:endParaRPr/>
          </a:p>
          <a:p>
            <a:pPr indent="0" lvl="0" marL="0" rtl="0" algn="l">
              <a:spcBef>
                <a:spcPts val="1600"/>
              </a:spcBef>
              <a:spcAft>
                <a:spcPts val="1600"/>
              </a:spcAft>
              <a:buNone/>
            </a:pPr>
            <a:r>
              <a:rPr i="1" lang="en"/>
              <a:t>Optional: </a:t>
            </a:r>
            <a:r>
              <a:rPr lang="en"/>
              <a:t>For comparison you can also look at the same problem using the more “optimistic” Minkowski Sum metric using </a:t>
            </a:r>
            <a:r>
              <a:rPr b="1" lang="en">
                <a:solidFill>
                  <a:schemeClr val="dk1"/>
                </a:solidFill>
                <a:latin typeface="Calibri"/>
                <a:ea typeface="Calibri"/>
                <a:cs typeface="Calibri"/>
                <a:sym typeface="Calibri"/>
              </a:rPr>
              <a:t>ConvexHullMinkowski.py</a:t>
            </a:r>
            <a:endParaRPr b="1">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grasping a trapezoid with friction</a:t>
            </a:r>
            <a:endParaRPr/>
          </a:p>
        </p:txBody>
      </p:sp>
      <p:sp>
        <p:nvSpPr>
          <p:cNvPr id="778" name="Google Shape;778;p66"/>
          <p:cNvSpPr txBox="1"/>
          <p:nvPr>
            <p:ph idx="1" type="body"/>
          </p:nvPr>
        </p:nvSpPr>
        <p:spPr>
          <a:xfrm>
            <a:off x="311700" y="1152475"/>
            <a:ext cx="2373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Assignment Q2: </a:t>
            </a:r>
            <a:endParaRPr/>
          </a:p>
          <a:p>
            <a:pPr indent="-317500" lvl="0" marL="228600" rtl="0" algn="l">
              <a:spcBef>
                <a:spcPts val="1600"/>
              </a:spcBef>
              <a:spcAft>
                <a:spcPts val="0"/>
              </a:spcAft>
              <a:buSzPts val="1400"/>
              <a:buChar char="●"/>
            </a:pPr>
            <a:r>
              <a:rPr lang="en" sz="1400"/>
              <a:t>What value of mu will make this an acceptable grasp per Ferrari/Canny/ Miller/Allen (i.e., such that wrench convex hull encloses origin)?</a:t>
            </a:r>
            <a:endParaRPr sz="1400"/>
          </a:p>
          <a:p>
            <a:pPr indent="-317500" lvl="0" marL="228600" rtl="0" algn="l">
              <a:spcBef>
                <a:spcPts val="0"/>
              </a:spcBef>
              <a:spcAft>
                <a:spcPts val="0"/>
              </a:spcAft>
              <a:buSzPts val="1400"/>
              <a:buChar char="●"/>
            </a:pPr>
            <a:r>
              <a:rPr lang="en" sz="1400"/>
              <a:t>What if we add a 4th finger? Where should we put it?</a:t>
            </a:r>
            <a:endParaRPr sz="1400"/>
          </a:p>
        </p:txBody>
      </p:sp>
      <p:pic>
        <p:nvPicPr>
          <p:cNvPr id="779" name="Google Shape;779;p66"/>
          <p:cNvPicPr preferRelativeResize="0"/>
          <p:nvPr/>
        </p:nvPicPr>
        <p:blipFill>
          <a:blip r:embed="rId3">
            <a:alphaModFix/>
          </a:blip>
          <a:stretch>
            <a:fillRect/>
          </a:stretch>
        </p:blipFill>
        <p:spPr>
          <a:xfrm>
            <a:off x="2837700" y="1170125"/>
            <a:ext cx="5847511" cy="38202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Yoshikawa &amp; Nagai (1991)</a:t>
            </a:r>
            <a:endParaRPr/>
          </a:p>
        </p:txBody>
      </p:sp>
      <p:sp>
        <p:nvSpPr>
          <p:cNvPr id="153" name="Google Shape;15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far, we’ve simply considered minimizing the </a:t>
            </a:r>
            <a:r>
              <a:rPr lang="en"/>
              <a:t>ℓ</a:t>
            </a:r>
            <a:r>
              <a:rPr baseline="-25000" lang="en"/>
              <a:t>1</a:t>
            </a:r>
            <a:r>
              <a:rPr lang="en"/>
              <a:t> or  ℓ</a:t>
            </a:r>
            <a:r>
              <a:rPr baseline="-25000" lang="en"/>
              <a:t>2</a:t>
            </a:r>
            <a:r>
              <a:rPr lang="en"/>
              <a:t>-norm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Leads to simple pseudo-inverse W</a:t>
            </a:r>
            <a:r>
              <a:rPr baseline="30000" lang="en"/>
              <a:t>†</a:t>
            </a:r>
            <a:r>
              <a:rPr lang="en"/>
              <a:t> result. </a:t>
            </a:r>
            <a:endParaRPr/>
          </a:p>
          <a:p>
            <a:pPr indent="-342900" lvl="0" marL="457200" rtl="0" algn="l">
              <a:spcBef>
                <a:spcPts val="0"/>
              </a:spcBef>
              <a:spcAft>
                <a:spcPts val="0"/>
              </a:spcAft>
              <a:buSzPts val="1800"/>
              <a:buChar char="●"/>
            </a:pPr>
            <a:r>
              <a:rPr lang="en"/>
              <a:t>But now consider the physical meaningfulness of solutions.</a:t>
            </a:r>
            <a:endParaRPr/>
          </a:p>
        </p:txBody>
      </p:sp>
      <p:pic>
        <p:nvPicPr>
          <p:cNvPr id="154" name="Google Shape;154;p18"/>
          <p:cNvPicPr preferRelativeResize="0"/>
          <p:nvPr/>
        </p:nvPicPr>
        <p:blipFill>
          <a:blip r:embed="rId3">
            <a:alphaModFix/>
          </a:blip>
          <a:stretch>
            <a:fillRect/>
          </a:stretch>
        </p:blipFill>
        <p:spPr>
          <a:xfrm>
            <a:off x="3276600" y="1662763"/>
            <a:ext cx="2590800" cy="77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External and Internal Forces</a:t>
            </a:r>
            <a:endParaRPr/>
          </a:p>
        </p:txBody>
      </p:sp>
      <p:pic>
        <p:nvPicPr>
          <p:cNvPr id="160" name="Google Shape;160;p19"/>
          <p:cNvPicPr preferRelativeResize="0"/>
          <p:nvPr/>
        </p:nvPicPr>
        <p:blipFill>
          <a:blip r:embed="rId3">
            <a:alphaModFix/>
          </a:blip>
          <a:stretch>
            <a:fillRect/>
          </a:stretch>
        </p:blipFill>
        <p:spPr>
          <a:xfrm>
            <a:off x="3128850" y="2301925"/>
            <a:ext cx="2886310" cy="269825"/>
          </a:xfrm>
          <a:prstGeom prst="rect">
            <a:avLst/>
          </a:prstGeom>
          <a:noFill/>
          <a:ln>
            <a:noFill/>
          </a:ln>
        </p:spPr>
      </p:pic>
      <p:sp>
        <p:nvSpPr>
          <p:cNvPr id="161" name="Google Shape;161;p19"/>
          <p:cNvSpPr txBox="1"/>
          <p:nvPr/>
        </p:nvSpPr>
        <p:spPr>
          <a:xfrm>
            <a:off x="4640175" y="2571750"/>
            <a:ext cx="16389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Internal Forces</a:t>
            </a:r>
            <a:endParaRPr/>
          </a:p>
        </p:txBody>
      </p:sp>
      <p:sp>
        <p:nvSpPr>
          <p:cNvPr id="162" name="Google Shape;162;p19"/>
          <p:cNvSpPr txBox="1"/>
          <p:nvPr/>
        </p:nvSpPr>
        <p:spPr>
          <a:xfrm>
            <a:off x="3128850" y="2571750"/>
            <a:ext cx="17568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Forces</a:t>
            </a:r>
            <a:endParaRPr/>
          </a:p>
        </p:txBody>
      </p:sp>
      <p:sp>
        <p:nvSpPr>
          <p:cNvPr id="163" name="Google Shape;163;p19"/>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far, the contact forces we solve correspond to two sets of forces: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far, the contact forces we solve correspond to two sets of forces: </a:t>
            </a:r>
            <a:endParaRPr/>
          </a:p>
          <a:p>
            <a:pPr indent="0" lvl="0" marL="0" rtl="0" algn="l">
              <a:spcBef>
                <a:spcPts val="1600"/>
              </a:spcBef>
              <a:spcAft>
                <a:spcPts val="1600"/>
              </a:spcAft>
              <a:buNone/>
            </a:pPr>
            <a:r>
              <a:t/>
            </a:r>
            <a:endParaRPr/>
          </a:p>
        </p:txBody>
      </p:sp>
      <p:sp>
        <p:nvSpPr>
          <p:cNvPr id="169" name="Google Shape;16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External and Internal Forces</a:t>
            </a:r>
            <a:endParaRPr/>
          </a:p>
        </p:txBody>
      </p:sp>
      <p:pic>
        <p:nvPicPr>
          <p:cNvPr id="170" name="Google Shape;170;p20"/>
          <p:cNvPicPr preferRelativeResize="0"/>
          <p:nvPr/>
        </p:nvPicPr>
        <p:blipFill>
          <a:blip r:embed="rId3">
            <a:alphaModFix/>
          </a:blip>
          <a:stretch>
            <a:fillRect/>
          </a:stretch>
        </p:blipFill>
        <p:spPr>
          <a:xfrm>
            <a:off x="3128850" y="2301925"/>
            <a:ext cx="2886310" cy="269825"/>
          </a:xfrm>
          <a:prstGeom prst="rect">
            <a:avLst/>
          </a:prstGeom>
          <a:noFill/>
          <a:ln>
            <a:noFill/>
          </a:ln>
        </p:spPr>
      </p:pic>
      <p:sp>
        <p:nvSpPr>
          <p:cNvPr id="171" name="Google Shape;171;p20"/>
          <p:cNvSpPr txBox="1"/>
          <p:nvPr/>
        </p:nvSpPr>
        <p:spPr>
          <a:xfrm>
            <a:off x="4729100" y="2604025"/>
            <a:ext cx="16389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“Grasp force”</a:t>
            </a:r>
            <a:endParaRPr/>
          </a:p>
        </p:txBody>
      </p:sp>
      <p:sp>
        <p:nvSpPr>
          <p:cNvPr id="172" name="Google Shape;172;p20"/>
          <p:cNvSpPr txBox="1"/>
          <p:nvPr/>
        </p:nvSpPr>
        <p:spPr>
          <a:xfrm>
            <a:off x="3128850" y="2604025"/>
            <a:ext cx="17568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“Manipulating force”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2-fingered hand</a:t>
            </a:r>
            <a:endParaRPr/>
          </a:p>
        </p:txBody>
      </p:sp>
      <p:grpSp>
        <p:nvGrpSpPr>
          <p:cNvPr id="178" name="Google Shape;178;p21"/>
          <p:cNvGrpSpPr/>
          <p:nvPr/>
        </p:nvGrpSpPr>
        <p:grpSpPr>
          <a:xfrm>
            <a:off x="6172575" y="2024425"/>
            <a:ext cx="1414500" cy="1839144"/>
            <a:chOff x="6172575" y="2024425"/>
            <a:chExt cx="1414500" cy="1839144"/>
          </a:xfrm>
        </p:grpSpPr>
        <p:grpSp>
          <p:nvGrpSpPr>
            <p:cNvPr id="179" name="Google Shape;179;p21"/>
            <p:cNvGrpSpPr/>
            <p:nvPr/>
          </p:nvGrpSpPr>
          <p:grpSpPr>
            <a:xfrm>
              <a:off x="6172575" y="2024425"/>
              <a:ext cx="1414500" cy="1839144"/>
              <a:chOff x="1295775" y="2176825"/>
              <a:chExt cx="1414500" cy="1839144"/>
            </a:xfrm>
          </p:grpSpPr>
          <p:sp>
            <p:nvSpPr>
              <p:cNvPr id="180" name="Google Shape;180;p21"/>
              <p:cNvSpPr/>
              <p:nvPr/>
            </p:nvSpPr>
            <p:spPr>
              <a:xfrm>
                <a:off x="1295775" y="2542075"/>
                <a:ext cx="1414500" cy="112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rot="10800000">
                <a:off x="1865950" y="2176825"/>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1864563" y="3669769"/>
                <a:ext cx="276900" cy="346200"/>
              </a:xfrm>
              <a:prstGeom prst="triangl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3" name="Google Shape;183;p21"/>
            <p:cNvCxnSpPr/>
            <p:nvPr/>
          </p:nvCxnSpPr>
          <p:spPr>
            <a:xfrm flipH="1">
              <a:off x="6879525" y="2930050"/>
              <a:ext cx="300" cy="278700"/>
            </a:xfrm>
            <a:prstGeom prst="straightConnector1">
              <a:avLst/>
            </a:prstGeom>
            <a:noFill/>
            <a:ln cap="flat" cmpd="sng" w="9525">
              <a:solidFill>
                <a:srgbClr val="FF0000"/>
              </a:solidFill>
              <a:prstDash val="solid"/>
              <a:round/>
              <a:headEnd len="med" w="med" type="oval"/>
              <a:tailEnd len="med" w="med" type="triangle"/>
            </a:ln>
          </p:spPr>
        </p:cxnSp>
        <p:cxnSp>
          <p:nvCxnSpPr>
            <p:cNvPr id="184" name="Google Shape;184;p21"/>
            <p:cNvCxnSpPr/>
            <p:nvPr/>
          </p:nvCxnSpPr>
          <p:spPr>
            <a:xfrm rot="10800000">
              <a:off x="6879825" y="3262200"/>
              <a:ext cx="0" cy="246600"/>
            </a:xfrm>
            <a:prstGeom prst="straightConnector1">
              <a:avLst/>
            </a:prstGeom>
            <a:noFill/>
            <a:ln cap="flat" cmpd="sng" w="9525">
              <a:solidFill>
                <a:srgbClr val="0000FF"/>
              </a:solidFill>
              <a:prstDash val="solid"/>
              <a:round/>
              <a:headEnd len="med" w="med" type="none"/>
              <a:tailEnd len="med" w="med" type="triangle"/>
            </a:ln>
          </p:spPr>
        </p:cxnSp>
        <p:cxnSp>
          <p:nvCxnSpPr>
            <p:cNvPr id="185" name="Google Shape;185;p21"/>
            <p:cNvCxnSpPr/>
            <p:nvPr/>
          </p:nvCxnSpPr>
          <p:spPr>
            <a:xfrm flipH="1">
              <a:off x="6879675" y="2356200"/>
              <a:ext cx="300" cy="278700"/>
            </a:xfrm>
            <a:prstGeom prst="straightConnector1">
              <a:avLst/>
            </a:prstGeom>
            <a:noFill/>
            <a:ln cap="flat" cmpd="sng" w="9525">
              <a:solidFill>
                <a:srgbClr val="0000FF"/>
              </a:solidFill>
              <a:prstDash val="solid"/>
              <a:round/>
              <a:headEnd len="med" w="med" type="none"/>
              <a:tailEnd len="med" w="med" type="triangle"/>
            </a:ln>
          </p:spPr>
        </p:cxnSp>
      </p:grpSp>
      <p:sp>
        <p:nvSpPr>
          <p:cNvPr id="186" name="Google Shape;186;p21"/>
          <p:cNvSpPr txBox="1"/>
          <p:nvPr/>
        </p:nvSpPr>
        <p:spPr>
          <a:xfrm>
            <a:off x="6988275" y="2855125"/>
            <a:ext cx="598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mg</a:t>
            </a:r>
            <a:endParaRPr/>
          </a:p>
        </p:txBody>
      </p:sp>
      <p:pic>
        <p:nvPicPr>
          <p:cNvPr id="187" name="Google Shape;187;p21"/>
          <p:cNvPicPr preferRelativeResize="0"/>
          <p:nvPr/>
        </p:nvPicPr>
        <p:blipFill>
          <a:blip r:embed="rId3">
            <a:alphaModFix/>
          </a:blip>
          <a:stretch>
            <a:fillRect/>
          </a:stretch>
        </p:blipFill>
        <p:spPr>
          <a:xfrm>
            <a:off x="901900" y="2138498"/>
            <a:ext cx="2416000" cy="297275"/>
          </a:xfrm>
          <a:prstGeom prst="rect">
            <a:avLst/>
          </a:prstGeom>
          <a:noFill/>
          <a:ln>
            <a:noFill/>
          </a:ln>
        </p:spPr>
      </p:pic>
      <p:sp>
        <p:nvSpPr>
          <p:cNvPr id="188" name="Google Shape;188;p21"/>
          <p:cNvSpPr txBox="1"/>
          <p:nvPr/>
        </p:nvSpPr>
        <p:spPr>
          <a:xfrm>
            <a:off x="838500" y="1165275"/>
            <a:ext cx="2542800" cy="7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We’ve seen that the problem can be decomposed like this</a:t>
            </a:r>
            <a:endParaRPr sz="1000"/>
          </a:p>
        </p:txBody>
      </p:sp>
      <p:sp>
        <p:nvSpPr>
          <p:cNvPr id="189" name="Google Shape;189;p21"/>
          <p:cNvSpPr/>
          <p:nvPr/>
        </p:nvSpPr>
        <p:spPr>
          <a:xfrm rot="5400000">
            <a:off x="1959450" y="625375"/>
            <a:ext cx="262500" cy="26385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1"/>
          <p:cNvPicPr preferRelativeResize="0"/>
          <p:nvPr/>
        </p:nvPicPr>
        <p:blipFill>
          <a:blip r:embed="rId4">
            <a:alphaModFix/>
          </a:blip>
          <a:stretch>
            <a:fillRect/>
          </a:stretch>
        </p:blipFill>
        <p:spPr>
          <a:xfrm>
            <a:off x="901900" y="2733364"/>
            <a:ext cx="2416000" cy="225838"/>
          </a:xfrm>
          <a:prstGeom prst="rect">
            <a:avLst/>
          </a:prstGeom>
          <a:noFill/>
          <a:ln>
            <a:noFill/>
          </a:ln>
        </p:spPr>
      </p:pic>
      <p:cxnSp>
        <p:nvCxnSpPr>
          <p:cNvPr id="191" name="Google Shape;191;p21"/>
          <p:cNvCxnSpPr>
            <a:stCxn id="187" idx="2"/>
            <a:endCxn id="190" idx="0"/>
          </p:cNvCxnSpPr>
          <p:nvPr/>
        </p:nvCxnSpPr>
        <p:spPr>
          <a:xfrm>
            <a:off x="2109900" y="2435773"/>
            <a:ext cx="0" cy="2976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1"/>
          <p:cNvSpPr txBox="1"/>
          <p:nvPr/>
        </p:nvSpPr>
        <p:spPr>
          <a:xfrm>
            <a:off x="2132250" y="2959200"/>
            <a:ext cx="16389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Internal Forces</a:t>
            </a:r>
            <a:endParaRPr/>
          </a:p>
        </p:txBody>
      </p:sp>
      <p:sp>
        <p:nvSpPr>
          <p:cNvPr id="193" name="Google Shape;193;p21"/>
          <p:cNvSpPr txBox="1"/>
          <p:nvPr/>
        </p:nvSpPr>
        <p:spPr>
          <a:xfrm>
            <a:off x="520900" y="2959200"/>
            <a:ext cx="1756800" cy="5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External Forces</a:t>
            </a:r>
            <a:endParaRPr/>
          </a:p>
        </p:txBody>
      </p:sp>
      <p:sp>
        <p:nvSpPr>
          <p:cNvPr id="194" name="Google Shape;194;p21"/>
          <p:cNvSpPr txBox="1"/>
          <p:nvPr/>
        </p:nvSpPr>
        <p:spPr>
          <a:xfrm>
            <a:off x="6547175" y="152400"/>
            <a:ext cx="2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Yoshikawa &amp; Nagai (1991)</a:t>
            </a:r>
            <a:endParaRPr/>
          </a:p>
        </p:txBody>
      </p:sp>
      <p:sp>
        <p:nvSpPr>
          <p:cNvPr id="195" name="Google Shape;195;p21"/>
          <p:cNvSpPr txBox="1"/>
          <p:nvPr/>
        </p:nvSpPr>
        <p:spPr>
          <a:xfrm>
            <a:off x="5748350" y="360857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f</a:t>
            </a:r>
            <a:r>
              <a:rPr b="1" baseline="-25000" lang="en" sz="2000"/>
              <a:t>1</a:t>
            </a:r>
            <a:endParaRPr b="1" baseline="-25000" sz="2000"/>
          </a:p>
        </p:txBody>
      </p:sp>
      <p:sp>
        <p:nvSpPr>
          <p:cNvPr id="196" name="Google Shape;196;p21"/>
          <p:cNvSpPr txBox="1"/>
          <p:nvPr/>
        </p:nvSpPr>
        <p:spPr>
          <a:xfrm>
            <a:off x="5716250" y="1872025"/>
            <a:ext cx="412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f</a:t>
            </a:r>
            <a:r>
              <a:rPr b="1" baseline="-25000" lang="en" sz="2000"/>
              <a:t>2</a:t>
            </a:r>
            <a:endParaRPr b="1" baseline="-25000" sz="2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